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7"/>
  </p:handoutMasterIdLst>
  <p:sldIdLst>
    <p:sldId id="296" r:id="rId3"/>
    <p:sldId id="257" r:id="rId5"/>
    <p:sldId id="291" r:id="rId6"/>
    <p:sldId id="365" r:id="rId7"/>
    <p:sldId id="262" r:id="rId8"/>
    <p:sldId id="349" r:id="rId9"/>
    <p:sldId id="297" r:id="rId10"/>
    <p:sldId id="361" r:id="rId11"/>
    <p:sldId id="362" r:id="rId12"/>
    <p:sldId id="384" r:id="rId13"/>
    <p:sldId id="348" r:id="rId14"/>
    <p:sldId id="331" r:id="rId15"/>
    <p:sldId id="364" r:id="rId16"/>
    <p:sldId id="386" r:id="rId17"/>
    <p:sldId id="300" r:id="rId18"/>
    <p:sldId id="278" r:id="rId19"/>
    <p:sldId id="370" r:id="rId20"/>
    <p:sldId id="366" r:id="rId21"/>
    <p:sldId id="367" r:id="rId22"/>
    <p:sldId id="368" r:id="rId23"/>
    <p:sldId id="369" r:id="rId24"/>
    <p:sldId id="328" r:id="rId25"/>
    <p:sldId id="290" r:id="rId26"/>
  </p:sldIdLst>
  <p:sldSz cx="9144000" cy="5143500" type="screen16x9"/>
  <p:notesSz cx="6858000" cy="9144000"/>
  <p:embeddedFontLst>
    <p:embeddedFont>
      <p:font typeface="Wingdings 2" panose="05020102010507070707" pitchFamily="18" charset="2"/>
      <p:regular r:id="rId32"/>
    </p:embeddedFont>
    <p:embeddedFont>
      <p:font typeface="Calibri" panose="020F0502020204030204" pitchFamily="34" charset="0"/>
      <p:regular r:id="rId33"/>
    </p:embeddedFont>
    <p:embeddedFont>
      <p:font typeface="微软雅黑" panose="020B0503020204020204" pitchFamily="34" charset="-122"/>
      <p:regular r:id="rId34"/>
    </p:embeddedFont>
    <p:embeddedFont>
      <p:font typeface="Arial Black" panose="020B0A04020102020204" charset="0"/>
      <p:bold r:id="rId35"/>
    </p:embeddedFont>
    <p:embeddedFont>
      <p:font typeface="黑体" panose="02010609060101010101" charset="-122"/>
      <p:regular r:id="rId36"/>
    </p:embeddedFont>
    <p:embeddedFont>
      <p:font typeface="楷体" panose="02010609060101010101"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E_JIGNBO"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80"/>
    <a:srgbClr val="FFFFFF"/>
    <a:srgbClr val="E74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13" autoAdjust="0"/>
    <p:restoredTop sz="85029" autoAdjust="0"/>
  </p:normalViewPr>
  <p:slideViewPr>
    <p:cSldViewPr>
      <p:cViewPr>
        <p:scale>
          <a:sx n="50" d="100"/>
          <a:sy n="50" d="100"/>
        </p:scale>
        <p:origin x="1068" y="612"/>
      </p:cViewPr>
      <p:guideLst>
        <p:guide orient="horz" pos="1521"/>
        <p:guide pos="2786"/>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系统主要功能分为这两部分</a:t>
            </a:r>
            <a:endParaRPr lang="zh-CN"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整个系统架构设计如图，后端负责边缘端部分</a:t>
            </a:r>
            <a:endParaRPr lang="zh-CN"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原始数据需要预处理，计算，格式化等操作</a:t>
            </a:r>
            <a:endParaRPr lang="en-US" altLang="zh-CN" dirty="0"/>
          </a:p>
          <a:p>
            <a:r>
              <a:rPr lang="en-US" altLang="zh-CN" dirty="0"/>
              <a:t>MySQL</a:t>
            </a:r>
            <a:r>
              <a:rPr lang="zh-CN" altLang="en-US" dirty="0"/>
              <a:t>数据库，建立了静态数据表，机器工位数据表，图片数据表（路径存到数据库，并用二进制流存储本地，</a:t>
            </a:r>
            <a:r>
              <a:rPr lang="en-US" altLang="zh-CN" dirty="0"/>
              <a:t>request.read</a:t>
            </a:r>
            <a:r>
              <a:rPr lang="zh-CN" altLang="en-US" dirty="0"/>
              <a:t>）</a:t>
            </a:r>
            <a:endParaRPr lang="zh-CN" altLang="en-US" dirty="0"/>
          </a:p>
          <a:p>
            <a:r>
              <a:rPr lang="zh-CN" altLang="en-US" dirty="0"/>
              <a:t>静态数据是一些机器的编号型号等数据，一开始就可以添加</a:t>
            </a:r>
            <a:endParaRPr lang="zh-CN" altLang="en-US" dirty="0"/>
          </a:p>
          <a:p>
            <a:r>
              <a:rPr lang="zh-CN" altLang="en-US" dirty="0"/>
              <a:t>工位数据表按照工位编号，</a:t>
            </a:r>
            <a:r>
              <a:rPr lang="en-US" altLang="zh-CN" dirty="0"/>
              <a:t>4</a:t>
            </a:r>
            <a:r>
              <a:rPr lang="zh-CN" altLang="en-US" dirty="0"/>
              <a:t>个工位对应，每个工位有相应的操作和状态，但唯一标识是创建时间</a:t>
            </a:r>
            <a:endParaRPr lang="zh-CN" altLang="en-US" dirty="0"/>
          </a:p>
          <a:p>
            <a:r>
              <a:rPr lang="zh-CN" altLang="en-US" dirty="0"/>
              <a:t>图片数据表存储图片</a:t>
            </a:r>
            <a:endParaRPr lang="zh-CN" altLang="en-US" dirty="0"/>
          </a:p>
          <a:p>
            <a:r>
              <a:rPr lang="en-US" altLang="zh-CN" dirty="0"/>
              <a:t>Redis</a:t>
            </a:r>
            <a:r>
              <a:rPr lang="zh-CN" altLang="en-US" dirty="0"/>
              <a:t>则是以时间为</a:t>
            </a:r>
            <a:r>
              <a:rPr lang="en-US" altLang="zh-CN" dirty="0"/>
              <a:t>key</a:t>
            </a:r>
            <a:r>
              <a:rPr lang="zh-CN" altLang="en-US" dirty="0"/>
              <a:t>，以时间顺序插入</a:t>
            </a:r>
            <a:endParaRPr lang="zh-CN" altLang="en-US" dirty="0"/>
          </a:p>
          <a:p>
            <a:r>
              <a:rPr lang="zh-CN" altLang="en-US" dirty="0"/>
              <a:t>最后是相应的数据访问相关的接口，给前端调用查询</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a:t>
            </a:r>
            <a:r>
              <a:rPr lang="en-US" altLang="zh-CN" dirty="0"/>
              <a:t>sdk</a:t>
            </a:r>
            <a:r>
              <a:rPr lang="zh-CN" altLang="en-US" dirty="0"/>
              <a:t>搭建客户端，这里的安全策略采用</a:t>
            </a:r>
            <a:r>
              <a:rPr lang="en-US" altLang="zh-CN" dirty="0"/>
              <a:t>OPC UA</a:t>
            </a:r>
            <a:r>
              <a:rPr lang="zh-CN" altLang="en-US" dirty="0"/>
              <a:t>内部策略，然后</a:t>
            </a:r>
            <a:r>
              <a:rPr lang="zh-CN" altLang="en-US" dirty="0"/>
              <a:t>使用</a:t>
            </a:r>
            <a:r>
              <a:rPr lang="en-US" altLang="zh-CN" dirty="0"/>
              <a:t>openssl</a:t>
            </a:r>
            <a:r>
              <a:rPr lang="zh-CN" altLang="en-US" dirty="0"/>
              <a:t>生成认证证书和私钥进行连接</a:t>
            </a:r>
            <a:endParaRPr lang="zh-CN" altLang="en-US" dirty="0"/>
          </a:p>
          <a:p>
            <a:r>
              <a:rPr lang="zh-CN" altLang="en-US" dirty="0"/>
              <a:t>集成的话，相当于给服务端那边的连接端口号，调用后端的接口，进行数据传输</a:t>
            </a:r>
            <a:endParaRPr lang="zh-CN" altLang="en-US" dirty="0"/>
          </a:p>
          <a:p>
            <a:r>
              <a:rPr lang="zh-CN" altLang="en-US" dirty="0"/>
              <a:t>与硬件相连的以太网，通过</a:t>
            </a:r>
            <a:r>
              <a:rPr lang="en-US" altLang="zh-CN" dirty="0"/>
              <a:t>HTTP</a:t>
            </a:r>
            <a:r>
              <a:rPr lang="zh-CN" altLang="en-US" dirty="0"/>
              <a:t>请求采集数据后，</a:t>
            </a:r>
            <a:r>
              <a:rPr lang="zh-CN" altLang="en-US" dirty="0"/>
              <a:t>将收到的数据扔进</a:t>
            </a:r>
            <a:r>
              <a:rPr lang="en-US" altLang="zh-CN" dirty="0"/>
              <a:t>kafka</a:t>
            </a:r>
            <a:r>
              <a:rPr lang="zh-CN" altLang="en-US" dirty="0"/>
              <a:t>里，</a:t>
            </a:r>
            <a:r>
              <a:rPr lang="en-US" altLang="zh-CN" dirty="0"/>
              <a:t>kafka</a:t>
            </a:r>
            <a:r>
              <a:rPr lang="zh-CN" altLang="en-US" dirty="0"/>
              <a:t>可以实现高吞吐消息处理，有效缓冲，设置的过期时间可以为</a:t>
            </a:r>
            <a:r>
              <a:rPr lang="en-US" altLang="zh-CN" dirty="0"/>
              <a:t>1</a:t>
            </a:r>
            <a:r>
              <a:rPr lang="zh-CN" altLang="en-US" dirty="0"/>
              <a:t>天，足以把对列里的数据写入数据库</a:t>
            </a:r>
            <a:endParaRPr lang="zh-CN" altLang="en-US" dirty="0"/>
          </a:p>
          <a:p>
            <a:r>
              <a:rPr lang="zh-CN" altLang="en-US" dirty="0"/>
              <a:t>生产者线程一直运行，数据请求过来就写入</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原计划：地址空间即是对节点的建立和管理，节点就是相应的数据信息</a:t>
            </a:r>
            <a:endParaRPr lang="zh-CN" altLang="en-US"/>
          </a:p>
          <a:p>
            <a:r>
              <a:rPr lang="zh-CN" altLang="en-US"/>
              <a:t>现在的实现：地址空间采用</a:t>
            </a:r>
            <a:r>
              <a:rPr lang="en-US" altLang="zh-CN"/>
              <a:t>OPCUA SDK</a:t>
            </a:r>
            <a:r>
              <a:rPr lang="zh-CN" altLang="en-US"/>
              <a:t>接口实现，因此不需要自己实现节点的建立和管理</a:t>
            </a:r>
            <a:endParaRPr lang="zh-CN" altLang="en-US"/>
          </a:p>
          <a:p>
            <a:endParaRPr lang="zh-CN" altLang="en-US"/>
          </a:p>
          <a:p>
            <a:r>
              <a:rPr lang="zh-CN" altLang="en-US"/>
              <a:t>多数据库架构设计与实现，首先用</a:t>
            </a:r>
            <a:r>
              <a:rPr lang="en-US" altLang="zh-CN"/>
              <a:t>kafka</a:t>
            </a:r>
            <a:r>
              <a:rPr lang="zh-CN" altLang="en-US"/>
              <a:t>消息队列作为缓冲，再通过消费者将数据写入数据库和缓存，之间的线程和逻辑比较复杂</a:t>
            </a:r>
            <a:endParaRPr lang="zh-CN" altLang="en-US"/>
          </a:p>
          <a:p>
            <a:endParaRPr lang="zh-CN" altLang="en-US"/>
          </a:p>
          <a:p>
            <a:r>
              <a:rPr lang="zh-CN" altLang="en-US"/>
              <a:t>集群化的</a:t>
            </a:r>
            <a:r>
              <a:rPr lang="en-US" altLang="zh-CN"/>
              <a:t>kafka</a:t>
            </a:r>
            <a:r>
              <a:rPr lang="zh-CN" altLang="en-US"/>
              <a:t>，多个分区对应多个生产消费者，需要有相应的管理机制，才能保证数据读写一致和无错，集群是提高读写性能的一个措施</a:t>
            </a:r>
            <a:endParaRPr lang="zh-CN" altLang="en-US"/>
          </a:p>
          <a:p>
            <a:r>
              <a:rPr lang="zh-CN" altLang="en-US"/>
              <a:t>优化设计也是一个提高读写性能的方面，主要分为存取优化，取数据时可以使用列表缓存一下，一次性访问</a:t>
            </a:r>
            <a:r>
              <a:rPr lang="en-US" altLang="zh-CN"/>
              <a:t>100</a:t>
            </a:r>
            <a:r>
              <a:rPr lang="zh-CN" altLang="en-US"/>
              <a:t>条数据，</a:t>
            </a:r>
            <a:r>
              <a:rPr lang="zh-CN" altLang="en-US"/>
              <a:t>避免每次请求响应的时延，</a:t>
            </a:r>
            <a:endParaRPr lang="zh-CN" altLang="en-US"/>
          </a:p>
          <a:p>
            <a:r>
              <a:rPr lang="zh-CN" altLang="en-US"/>
              <a:t>采用多线程，提高数据传输的效率，把前端数据传输和数据上云两个任务独立开</a:t>
            </a:r>
            <a:endParaRPr lang="zh-CN" altLang="en-US"/>
          </a:p>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实验设备如图，四个工位，两个机械臂</a:t>
            </a:r>
            <a:endParaRPr lang="zh-CN" altLang="en-US"/>
          </a:p>
          <a:p>
            <a:r>
              <a:rPr lang="zh-CN" altLang="en-US"/>
              <a:t>测试步骤就是流水线生产过程</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a:p>
            <a:r>
              <a:rPr lang="zh-CN"/>
              <a:t>后端数据采集和存储打印输出</a:t>
            </a:r>
            <a:endParaRPr lang="zh-CN"/>
          </a:p>
          <a:p>
            <a:r>
              <a:rPr lang="zh-CN"/>
              <a:t>原始采集的数据到格式化后的数据</a:t>
            </a:r>
            <a:endParaRPr lang="zh-CN"/>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influxDB</a:t>
            </a:r>
            <a:r>
              <a:rPr lang="zh-CN" altLang="en-US"/>
              <a:t>的数据主要用于一些机器学习算法的训练，由于数据与时间相关，可用于</a:t>
            </a:r>
            <a:r>
              <a:rPr lang="en-US" altLang="zh-CN"/>
              <a:t>LSTM</a:t>
            </a:r>
            <a:r>
              <a:rPr lang="zh-CN" altLang="en-US"/>
              <a:t>模型，这部分不是本毕设的内容</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主要贡献</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Times New Roman" panose="02020603050405020304" pitchFamily="18" charset="0"/>
                <a:ea typeface="楷体" panose="02010609060101010101" charset="-122"/>
                <a:cs typeface="Times New Roman" panose="02020603050405020304" pitchFamily="18" charset="0"/>
                <a:sym typeface="+mn-ea"/>
              </a:rPr>
              <a:t>可以建立</a:t>
            </a:r>
            <a:r>
              <a:rPr lang="zh-CN">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Redis分布式集群</a:t>
            </a:r>
            <a:r>
              <a:rPr lang="zh-CN">
                <a:latin typeface="Times New Roman" panose="02020603050405020304" pitchFamily="18" charset="0"/>
                <a:ea typeface="楷体" panose="02010609060101010101" charset="-122"/>
                <a:cs typeface="Times New Roman" panose="02020603050405020304" pitchFamily="18" charset="0"/>
                <a:sym typeface="+mn-ea"/>
              </a:rPr>
              <a:t>，采用主从Redis将读和写操作分开，这样能够提高缓存的读写性能</a:t>
            </a:r>
            <a:endParaRPr lang="zh-CN">
              <a:latin typeface="Times New Roman" panose="02020603050405020304" pitchFamily="18" charset="0"/>
              <a:ea typeface="楷体" panose="02010609060101010101" charset="-122"/>
              <a:cs typeface="Times New Roman" panose="02020603050405020304" pitchFamily="18" charset="0"/>
              <a:sym typeface="+mn-ea"/>
            </a:endParaRPr>
          </a:p>
          <a:p>
            <a:r>
              <a:rPr lang="zh-CN">
                <a:latin typeface="Times New Roman" panose="02020603050405020304" pitchFamily="18" charset="0"/>
                <a:ea typeface="楷体" panose="02010609060101010101" charset="-122"/>
                <a:cs typeface="Times New Roman" panose="02020603050405020304" pitchFamily="18" charset="0"/>
                <a:sym typeface="+mn-ea"/>
              </a:rPr>
              <a:t>此外，对InfluxDB建立集群，可以优化InfluxDB的读写性能</a:t>
            </a:r>
            <a:endParaRPr lang="zh-CN" b="0">
              <a:latin typeface="Times New Roman" panose="02020603050405020304" pitchFamily="18" charset="0"/>
              <a:ea typeface="楷体" panose="02010609060101010101" charset="-122"/>
              <a:cs typeface="Times New Roman" panose="02020603050405020304" pitchFamily="18" charset="0"/>
            </a:endParaRPr>
          </a:p>
          <a:p>
            <a:endParaRPr lang="zh-CN" altLang="en-US"/>
          </a:p>
          <a:p>
            <a:r>
              <a:rPr lang="zh-CN">
                <a:latin typeface="Times New Roman" panose="02020603050405020304" pitchFamily="18" charset="0"/>
                <a:ea typeface="楷体" panose="02010609060101010101" charset="-122"/>
                <a:cs typeface="Times New Roman" panose="02020603050405020304" pitchFamily="18" charset="0"/>
                <a:sym typeface="+mn-ea"/>
              </a:rPr>
              <a:t>数据传输效率仍可以提高，可以采用</a:t>
            </a:r>
            <a:r>
              <a:rPr lang="zh-CN">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多线程异步</a:t>
            </a:r>
            <a:r>
              <a:rPr lang="zh-CN">
                <a:latin typeface="Times New Roman" panose="02020603050405020304" pitchFamily="18" charset="0"/>
                <a:ea typeface="楷体" panose="02010609060101010101" charset="-122"/>
                <a:cs typeface="Times New Roman" panose="02020603050405020304" pitchFamily="18" charset="0"/>
                <a:sym typeface="+mn-ea"/>
              </a:rPr>
              <a:t>传输，优化数据传输效率，降低数据传输的时延</a:t>
            </a:r>
            <a:endParaRPr lang="zh-CN" b="0">
              <a:latin typeface="Times New Roman" panose="02020603050405020304" pitchFamily="18" charset="0"/>
              <a:ea typeface="楷体" panose="02010609060101010101" charset="-122"/>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研究意义就是针对这些问题，解决设备协议的多样性，解决平台依赖性，实现云监控，和高效安全的数据访问</a:t>
            </a:r>
            <a:endParaRPr lang="zh-CN" altLang="en-US"/>
          </a:p>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根据研究目标制定如下的研究方案，主要分为四个方面</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现有的研究有</a:t>
            </a:r>
            <a:r>
              <a:rPr lang="en-US" altLang="zh-CN"/>
              <a:t>OPC</a:t>
            </a:r>
            <a:r>
              <a:rPr lang="zh-CN" altLang="en-US"/>
              <a:t>技术，单一的协议接口，但</a:t>
            </a:r>
            <a:r>
              <a:rPr lang="en-US" altLang="zh-CN"/>
              <a:t>OPC</a:t>
            </a:r>
            <a:r>
              <a:rPr lang="zh-CN" altLang="en-US"/>
              <a:t>对平台具有依赖性，</a:t>
            </a:r>
            <a:r>
              <a:rPr lang="en-US" altLang="zh-CN"/>
              <a:t>OPC</a:t>
            </a:r>
            <a:r>
              <a:rPr lang="zh-CN" altLang="en-US"/>
              <a:t>基金会发布了</a:t>
            </a:r>
            <a:r>
              <a:rPr lang="en-US" altLang="zh-CN"/>
              <a:t>OPC UA</a:t>
            </a:r>
            <a:r>
              <a:rPr lang="zh-CN" altLang="en-US"/>
              <a:t>规范</a:t>
            </a:r>
            <a:endParaRPr lang="zh-CN" altLang="en-US"/>
          </a:p>
          <a:p>
            <a:r>
              <a:rPr lang="en-US" altLang="zh-CN"/>
              <a:t>OPC UA</a:t>
            </a:r>
            <a:r>
              <a:rPr lang="zh-CN" altLang="en-US"/>
              <a:t>内部具有完整的安全规范，目前也有研究外部的安全机制，例如实现网络入侵的检测算法</a:t>
            </a:r>
            <a:endParaRPr lang="zh-CN" altLang="en-US"/>
          </a:p>
          <a:p>
            <a:r>
              <a:rPr lang="zh-CN" altLang="en-US"/>
              <a:t>在数据库方面目前的研究有以</a:t>
            </a:r>
            <a:r>
              <a:rPr lang="en-US" altLang="zh-CN"/>
              <a:t>Kafka</a:t>
            </a:r>
            <a:r>
              <a:rPr lang="zh-CN" altLang="en-US"/>
              <a:t>消息队列接收采集的数据，以</a:t>
            </a:r>
            <a:r>
              <a:rPr lang="en-US" altLang="zh-CN"/>
              <a:t>Mysql+Redis</a:t>
            </a:r>
            <a:r>
              <a:rPr lang="zh-CN" altLang="en-US"/>
              <a:t>构建存储器，但数据未上传到云，不支持远程监控和访问，同时前端技术落后</a:t>
            </a:r>
            <a:endParaRPr lang="zh-CN" altLang="en-US"/>
          </a:p>
        </p:txBody>
      </p:sp>
      <p:sp>
        <p:nvSpPr>
          <p:cNvPr id="4" name="灯片编号占位符 3"/>
          <p:cNvSpPr>
            <a:spLocks noGrp="1"/>
          </p:cNvSpPr>
          <p:nvPr>
            <p:ph type="sldNum" sz="quarter" idx="10"/>
          </p:nvPr>
        </p:nvSpPr>
        <p:spPr/>
        <p:txBody>
          <a:bodyPr/>
          <a:lstStyle/>
          <a:p>
            <a:pPr>
              <a:defRPr/>
            </a:pPr>
            <a:fld id="{0A815E18-B547-4BBB-8817-8D56991D119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E82346-28DF-410B-ADA9-85BC784E1A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
        <p:nvSpPr>
          <p:cNvPr id="2" name="Title 1"/>
          <p:cNvSpPr>
            <a:spLocks noGrp="1"/>
          </p:cNvSpPr>
          <p:nvPr>
            <p:ph type="ctrTitle"/>
          </p:nvPr>
        </p:nvSpPr>
        <p:spPr>
          <a:xfrm>
            <a:off x="2504886" y="1960058"/>
            <a:ext cx="4397894" cy="1214848"/>
          </a:xfrm>
          <a:prstGeom prst="rect">
            <a:avLst/>
          </a:prstGeom>
        </p:spPr>
        <p:txBody>
          <a:bodyPr anchor="b">
            <a:normAutofit/>
          </a:bodyPr>
          <a:lstStyle>
            <a:lvl1pPr algn="ctr">
              <a:lnSpc>
                <a:spcPct val="110000"/>
              </a:lnSpc>
              <a:defRPr sz="2400" b="1" i="0">
                <a:ln w="14605">
                  <a:noFill/>
                </a:ln>
                <a:solidFill>
                  <a:schemeClr val="bg1"/>
                </a:solidFill>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4703833" y="2821303"/>
            <a:ext cx="3582327" cy="317521"/>
          </a:xfrm>
          <a:ln>
            <a:solidFill>
              <a:schemeClr val="bg1"/>
            </a:solidFill>
          </a:ln>
        </p:spPr>
        <p:txBody>
          <a:bodyPr anchor="ctr">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pic>
        <p:nvPicPr>
          <p:cNvPr id="7" name="图片 6" descr="计算机学院院徽"/>
          <p:cNvPicPr>
            <a:picLocks noChangeAspect="1"/>
          </p:cNvPicPr>
          <p:nvPr userDrawn="1"/>
        </p:nvPicPr>
        <p:blipFill>
          <a:blip r:embed="rId2"/>
          <a:stretch>
            <a:fillRect/>
          </a:stretch>
        </p:blipFill>
        <p:spPr>
          <a:xfrm>
            <a:off x="0" y="0"/>
            <a:ext cx="2686050" cy="594995"/>
          </a:xfrm>
          <a:prstGeom prst="rect">
            <a:avLst/>
          </a:prstGeom>
          <a:effectLst>
            <a:softEdge rad="63500"/>
          </a:effectLst>
        </p:spPr>
      </p:pic>
    </p:spTree>
  </p:cSld>
  <p:clrMapOvr>
    <a:masterClrMapping/>
  </p:clrMapOvr>
  <p:transition spd="slow">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332412" y="121780"/>
            <a:ext cx="6904527" cy="451144"/>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五边形 2"/>
          <p:cNvSpPr/>
          <p:nvPr userDrawn="1"/>
        </p:nvSpPr>
        <p:spPr>
          <a:xfrm rot="5400000">
            <a:off x="59168" y="123713"/>
            <a:ext cx="753035" cy="505609"/>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计算机学院院徽"/>
          <p:cNvPicPr>
            <a:picLocks noChangeAspect="1"/>
          </p:cNvPicPr>
          <p:nvPr userDrawn="1"/>
        </p:nvPicPr>
        <p:blipFill>
          <a:blip r:embed="rId2"/>
          <a:stretch>
            <a:fillRect/>
          </a:stretch>
        </p:blipFill>
        <p:spPr>
          <a:xfrm>
            <a:off x="6457950" y="0"/>
            <a:ext cx="2686050" cy="594995"/>
          </a:xfrm>
          <a:prstGeom prst="rect">
            <a:avLst/>
          </a:prstGeom>
          <a:effectLst>
            <a:softEdge rad="63500"/>
          </a:effectLst>
        </p:spPr>
      </p:pic>
    </p:spTree>
  </p:cSld>
  <p:clrMapOvr>
    <a:masterClrMapping/>
  </p:clrMapOvr>
  <p:transition spd="slow">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2090058"/>
            <a:ext cx="7886700" cy="802754"/>
          </a:xfrm>
          <a:prstGeom prst="rect">
            <a:avLst/>
          </a:prstGeom>
        </p:spPr>
        <p:txBody>
          <a:bodyPr anchor="b"/>
          <a:lstStyle>
            <a:lvl1pPr>
              <a:defRPr sz="360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2913053"/>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332412" y="121780"/>
            <a:ext cx="6904527" cy="451144"/>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1"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等腰三角形 1"/>
          <p:cNvSpPr/>
          <p:nvPr userDrawn="1"/>
        </p:nvSpPr>
        <p:spPr>
          <a:xfrm>
            <a:off x="7097485" y="4294149"/>
            <a:ext cx="846889" cy="849351"/>
          </a:xfrm>
          <a:prstGeom prst="triangle">
            <a:avLst>
              <a:gd name="adj" fmla="val 5238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a:off x="8053830" y="4294148"/>
            <a:ext cx="846889" cy="849351"/>
          </a:xfrm>
          <a:prstGeom prst="triangle">
            <a:avLst>
              <a:gd name="adj" fmla="val 5238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userDrawn="1"/>
        </p:nvSpPr>
        <p:spPr>
          <a:xfrm>
            <a:off x="6095199" y="4294147"/>
            <a:ext cx="846889" cy="849351"/>
          </a:xfrm>
          <a:prstGeom prst="triangle">
            <a:avLst>
              <a:gd name="adj" fmla="val 5238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10800000">
            <a:off x="1364342" y="1"/>
            <a:ext cx="2728685" cy="2815771"/>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tx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6060" y="1003454"/>
            <a:ext cx="8010253" cy="3763809"/>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bg1">
                    <a:lumMod val="65000"/>
                  </a:schemeClr>
                </a:solidFill>
              </a:defRPr>
            </a:lvl1pPr>
          </a:lstStyle>
          <a:p>
            <a:fld id="{421E9E4D-0BE1-4AAA-A57B-DA425863F4AF}"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bg1">
                    <a:lumMod val="6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ll/>
  </p:transition>
  <p:timing>
    <p:tnLst>
      <p:par>
        <p:cTn id="1" dur="indefinite" restart="never" nodeType="tmRoot"/>
      </p:par>
    </p:tnLst>
  </p:timing>
  <p:txStyles>
    <p:titleStyle>
      <a:lvl1pPr algn="l" defTabSz="685800" rtl="0" eaLnBrk="1" latinLnBrk="0" hangingPunct="1">
        <a:lnSpc>
          <a:spcPct val="90000"/>
        </a:lnSpc>
        <a:spcBef>
          <a:spcPct val="0"/>
        </a:spcBef>
        <a:buNone/>
        <a:defRPr sz="2100" kern="1200">
          <a:solidFill>
            <a:schemeClr val="bg1"/>
          </a:solidFill>
          <a:latin typeface="+mj-lt"/>
          <a:ea typeface="+mj-ea"/>
          <a:cs typeface="+mj-cs"/>
        </a:defRPr>
      </a:lvl1pPr>
    </p:titleStyle>
    <p:bodyStyle>
      <a:lvl1pPr marL="267970" indent="-267970" algn="l" defTabSz="685800" rtl="0" eaLnBrk="1" latinLnBrk="0" hangingPunct="1">
        <a:lnSpc>
          <a:spcPct val="90000"/>
        </a:lnSpc>
        <a:spcBef>
          <a:spcPts val="1350"/>
        </a:spcBef>
        <a:buClr>
          <a:schemeClr val="accent6"/>
        </a:buClr>
        <a:buSzPct val="80000"/>
        <a:buFont typeface="Wingdings 2" panose="05020102010507070707" pitchFamily="18" charset="2"/>
        <a:buChar char="ê"/>
        <a:defRPr sz="1500" kern="1200">
          <a:solidFill>
            <a:schemeClr val="accent1">
              <a:lumMod val="75000"/>
            </a:schemeClr>
          </a:solidFill>
          <a:latin typeface="+mn-lt"/>
          <a:ea typeface="+mn-ea"/>
          <a:cs typeface="+mn-cs"/>
        </a:defRPr>
      </a:lvl1pPr>
      <a:lvl2pPr marL="267970" indent="-267970" algn="l" defTabSz="685800" rtl="0" eaLnBrk="1" latinLnBrk="0" hangingPunct="1">
        <a:lnSpc>
          <a:spcPct val="130000"/>
        </a:lnSpc>
        <a:spcBef>
          <a:spcPts val="0"/>
        </a:spcBef>
        <a:buFont typeface="Calibri" panose="020F0502020204030204" pitchFamily="34" charset="0"/>
        <a:buChar char=" "/>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tags" Target="../tags/tag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tags" Target="../tags/tag14.xml"/><Relationship Id="rId2" Type="http://schemas.openxmlformats.org/officeDocument/2006/relationships/image" Target="../media/image12.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tags" Target="../tags/tag1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2.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49534" r="5445" b="7247"/>
          <a:stretch>
            <a:fillRect/>
          </a:stretch>
        </p:blipFill>
        <p:spPr>
          <a:xfrm>
            <a:off x="6145530" y="920115"/>
            <a:ext cx="2991485" cy="4093845"/>
          </a:xfrm>
          <a:prstGeom prst="rect">
            <a:avLst/>
          </a:prstGeom>
        </p:spPr>
      </p:pic>
      <p:sp>
        <p:nvSpPr>
          <p:cNvPr id="3" name="椭圆 2"/>
          <p:cNvSpPr/>
          <p:nvPr/>
        </p:nvSpPr>
        <p:spPr>
          <a:xfrm>
            <a:off x="3569970" y="233680"/>
            <a:ext cx="1586865" cy="1586865"/>
          </a:xfrm>
          <a:prstGeom prst="ellipse">
            <a:avLst/>
          </a:prstGeom>
          <a:solidFill>
            <a:schemeClr val="tx2">
              <a:lumMod val="20000"/>
              <a:lumOff val="80000"/>
            </a:schemeClr>
          </a:solidFill>
          <a:ln>
            <a:solidFill>
              <a:schemeClr val="bg1"/>
            </a:solidFill>
          </a:ln>
          <a:effectLst>
            <a:innerShdw blurRad="279400" dist="190500" dir="126000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2439791" y="3939497"/>
            <a:ext cx="365049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标题 10"/>
          <p:cNvSpPr>
            <a:spLocks noGrp="1"/>
          </p:cNvSpPr>
          <p:nvPr>
            <p:ph type="ctrTitle"/>
          </p:nvPr>
        </p:nvSpPr>
        <p:spPr>
          <a:xfrm>
            <a:off x="1234440" y="1825625"/>
            <a:ext cx="6114415" cy="1565275"/>
          </a:xfrm>
        </p:spPr>
        <p:txBody>
          <a:bodyPr>
            <a:noAutofit/>
          </a:bodyPr>
          <a:lstStyle/>
          <a:p>
            <a:r>
              <a:rPr lang="zh-CN" altLang="en-US" sz="4400" dirty="0" smtClean="0">
                <a:solidFill>
                  <a:srgbClr val="004080"/>
                </a:solidFill>
                <a:latin typeface="+mn-lt"/>
                <a:ea typeface="+mn-ea"/>
                <a:cs typeface="+mn-ea"/>
                <a:sym typeface="+mn-lt"/>
              </a:rPr>
              <a:t>工业产线数据采集与</a:t>
            </a:r>
            <a:br>
              <a:rPr lang="zh-CN" altLang="en-US" sz="4400" dirty="0" smtClean="0">
                <a:solidFill>
                  <a:srgbClr val="004080"/>
                </a:solidFill>
                <a:latin typeface="+mn-lt"/>
                <a:ea typeface="+mn-ea"/>
                <a:cs typeface="+mn-ea"/>
                <a:sym typeface="+mn-lt"/>
              </a:rPr>
            </a:br>
            <a:r>
              <a:rPr lang="zh-CN" altLang="en-US" sz="4400" dirty="0" smtClean="0">
                <a:solidFill>
                  <a:srgbClr val="004080"/>
                </a:solidFill>
                <a:latin typeface="+mn-lt"/>
                <a:ea typeface="+mn-ea"/>
                <a:cs typeface="+mn-ea"/>
                <a:sym typeface="+mn-lt"/>
              </a:rPr>
              <a:t>管理系统设计与实现</a:t>
            </a:r>
            <a:endParaRPr lang="zh-CN" altLang="en-US" sz="4400" dirty="0" smtClean="0">
              <a:solidFill>
                <a:srgbClr val="004080"/>
              </a:solidFill>
              <a:latin typeface="+mn-lt"/>
              <a:ea typeface="+mn-ea"/>
              <a:cs typeface="+mn-ea"/>
              <a:sym typeface="+mn-lt"/>
            </a:endParaRPr>
          </a:p>
        </p:txBody>
      </p:sp>
      <p:sp>
        <p:nvSpPr>
          <p:cNvPr id="12" name="副标题 2"/>
          <p:cNvSpPr>
            <a:spLocks noGrp="1"/>
          </p:cNvSpPr>
          <p:nvPr/>
        </p:nvSpPr>
        <p:spPr>
          <a:xfrm>
            <a:off x="2146935" y="3565752"/>
            <a:ext cx="4214160" cy="339455"/>
          </a:xfrm>
          <a:prstGeom prst="rect">
            <a:avLst/>
          </a:prstGeom>
        </p:spPr>
        <p:txBody>
          <a:bodyPr vert="horz" lIns="68580" tIns="34290" rIns="68580" bIns="34290" rtlCol="0" anchor="ctr">
            <a:noAutofit/>
          </a:bodyPr>
          <a:lstStyle>
            <a:lvl1pPr marL="0" indent="0" algn="ctr" defTabSz="288925" rtl="0" eaLnBrk="1" latinLnBrk="0" hangingPunct="1">
              <a:lnSpc>
                <a:spcPct val="90000"/>
              </a:lnSpc>
              <a:spcBef>
                <a:spcPts val="900"/>
              </a:spcBef>
              <a:buClr>
                <a:schemeClr val="tx1"/>
              </a:buClr>
              <a:buSzPct val="60000"/>
              <a:buFont typeface="Wingdings" panose="05000000000000000000" pitchFamily="2" charset="2"/>
              <a:buNone/>
              <a:defRPr sz="1800" kern="1200">
                <a:solidFill>
                  <a:srgbClr val="5F5F5F"/>
                </a:solidFill>
                <a:latin typeface="+mn-lt"/>
                <a:ea typeface="+mn-ea"/>
                <a:cs typeface="+mn-cs"/>
              </a:defRPr>
            </a:lvl1pPr>
            <a:lvl2pPr marL="144780" indent="0" algn="ctr" defTabSz="288925" rtl="0" eaLnBrk="1" latinLnBrk="0" hangingPunct="1">
              <a:lnSpc>
                <a:spcPct val="130000"/>
              </a:lnSpc>
              <a:spcBef>
                <a:spcPts val="0"/>
              </a:spcBef>
              <a:buFont typeface="Calibri" panose="020F0502020204030204" pitchFamily="34" charset="0"/>
              <a:buNone/>
              <a:defRPr sz="600" kern="1200">
                <a:solidFill>
                  <a:schemeClr val="tx1"/>
                </a:solidFill>
                <a:latin typeface="+mn-lt"/>
                <a:ea typeface="+mn-ea"/>
                <a:cs typeface="+mn-cs"/>
              </a:defRPr>
            </a:lvl2pPr>
            <a:lvl3pPr marL="289560" indent="0" algn="ctr" defTabSz="288925" rtl="0" eaLnBrk="1" latinLnBrk="0" hangingPunct="1">
              <a:lnSpc>
                <a:spcPct val="90000"/>
              </a:lnSpc>
              <a:spcBef>
                <a:spcPts val="160"/>
              </a:spcBef>
              <a:buFont typeface="Arial" panose="020B0604020202020204" pitchFamily="34" charset="0"/>
              <a:buNone/>
              <a:defRPr sz="600" kern="1200">
                <a:solidFill>
                  <a:schemeClr val="bg1">
                    <a:lumMod val="50000"/>
                  </a:schemeClr>
                </a:solidFill>
                <a:latin typeface="+mn-lt"/>
                <a:ea typeface="+mn-ea"/>
                <a:cs typeface="+mn-cs"/>
              </a:defRPr>
            </a:lvl3pPr>
            <a:lvl4pPr marL="433705" indent="0" algn="ctr" defTabSz="288925" rtl="0" eaLnBrk="1" latinLnBrk="0" hangingPunct="1">
              <a:lnSpc>
                <a:spcPct val="90000"/>
              </a:lnSpc>
              <a:spcBef>
                <a:spcPts val="160"/>
              </a:spcBef>
              <a:buFont typeface="Arial" panose="020B0604020202020204" pitchFamily="34" charset="0"/>
              <a:buNone/>
              <a:defRPr sz="500" kern="1200">
                <a:solidFill>
                  <a:schemeClr val="bg1">
                    <a:lumMod val="50000"/>
                  </a:schemeClr>
                </a:solidFill>
                <a:latin typeface="+mn-lt"/>
                <a:ea typeface="+mn-ea"/>
                <a:cs typeface="+mn-cs"/>
              </a:defRPr>
            </a:lvl4pPr>
            <a:lvl5pPr marL="578485" indent="0" algn="ctr" defTabSz="288925" rtl="0" eaLnBrk="1" latinLnBrk="0" hangingPunct="1">
              <a:lnSpc>
                <a:spcPct val="90000"/>
              </a:lnSpc>
              <a:spcBef>
                <a:spcPts val="160"/>
              </a:spcBef>
              <a:buFont typeface="Arial" panose="020B0604020202020204" pitchFamily="34" charset="0"/>
              <a:buNone/>
              <a:defRPr sz="500" kern="1200">
                <a:solidFill>
                  <a:schemeClr val="bg1">
                    <a:lumMod val="50000"/>
                  </a:schemeClr>
                </a:solidFill>
                <a:latin typeface="+mn-lt"/>
                <a:ea typeface="+mn-ea"/>
                <a:cs typeface="+mn-cs"/>
              </a:defRPr>
            </a:lvl5pPr>
            <a:lvl6pPr marL="723265" indent="0" algn="ctr" defTabSz="288925" rtl="0" eaLnBrk="1" latinLnBrk="0" hangingPunct="1">
              <a:lnSpc>
                <a:spcPct val="90000"/>
              </a:lnSpc>
              <a:spcBef>
                <a:spcPts val="160"/>
              </a:spcBef>
              <a:buFont typeface="Arial" panose="020B0604020202020204" pitchFamily="34" charset="0"/>
              <a:buNone/>
              <a:defRPr sz="500" kern="1200">
                <a:solidFill>
                  <a:schemeClr val="tx1"/>
                </a:solidFill>
                <a:latin typeface="+mn-lt"/>
                <a:ea typeface="+mn-ea"/>
                <a:cs typeface="+mn-cs"/>
              </a:defRPr>
            </a:lvl6pPr>
            <a:lvl7pPr marL="868045" indent="0" algn="ctr" defTabSz="288925" rtl="0" eaLnBrk="1" latinLnBrk="0" hangingPunct="1">
              <a:lnSpc>
                <a:spcPct val="90000"/>
              </a:lnSpc>
              <a:spcBef>
                <a:spcPts val="160"/>
              </a:spcBef>
              <a:buFont typeface="Arial" panose="020B0604020202020204" pitchFamily="34" charset="0"/>
              <a:buNone/>
              <a:defRPr sz="500" kern="1200">
                <a:solidFill>
                  <a:schemeClr val="tx1"/>
                </a:solidFill>
                <a:latin typeface="+mn-lt"/>
                <a:ea typeface="+mn-ea"/>
                <a:cs typeface="+mn-cs"/>
              </a:defRPr>
            </a:lvl7pPr>
            <a:lvl8pPr marL="1012825" indent="0" algn="ctr" defTabSz="288925" rtl="0" eaLnBrk="1" latinLnBrk="0" hangingPunct="1">
              <a:lnSpc>
                <a:spcPct val="90000"/>
              </a:lnSpc>
              <a:spcBef>
                <a:spcPts val="160"/>
              </a:spcBef>
              <a:buFont typeface="Arial" panose="020B0604020202020204" pitchFamily="34" charset="0"/>
              <a:buNone/>
              <a:defRPr sz="500" kern="1200">
                <a:solidFill>
                  <a:schemeClr val="tx1"/>
                </a:solidFill>
                <a:latin typeface="+mn-lt"/>
                <a:ea typeface="+mn-ea"/>
                <a:cs typeface="+mn-cs"/>
              </a:defRPr>
            </a:lvl8pPr>
            <a:lvl9pPr marL="1157605" indent="0" algn="ctr" defTabSz="288925" rtl="0" eaLnBrk="1" latinLnBrk="0" hangingPunct="1">
              <a:lnSpc>
                <a:spcPct val="90000"/>
              </a:lnSpc>
              <a:spcBef>
                <a:spcPts val="160"/>
              </a:spcBef>
              <a:buFont typeface="Arial" panose="020B0604020202020204" pitchFamily="34" charset="0"/>
              <a:buNone/>
              <a:defRPr sz="500" kern="1200">
                <a:solidFill>
                  <a:schemeClr val="tx1"/>
                </a:solidFill>
                <a:latin typeface="+mn-lt"/>
                <a:ea typeface="+mn-ea"/>
                <a:cs typeface="+mn-cs"/>
              </a:defRPr>
            </a:lvl9pPr>
          </a:lstStyle>
          <a:p>
            <a:r>
              <a:rPr lang="zh-CN" altLang="en-US" sz="2400" dirty="0" smtClean="0">
                <a:cs typeface="+mn-ea"/>
                <a:sym typeface="+mn-lt"/>
              </a:rPr>
              <a:t>计算机学院 </a:t>
            </a:r>
            <a:r>
              <a:rPr lang="en-US" altLang="zh-CN" sz="2400" dirty="0" smtClean="0">
                <a:cs typeface="+mn-ea"/>
                <a:sym typeface="+mn-lt"/>
              </a:rPr>
              <a:t>170614</a:t>
            </a:r>
            <a:r>
              <a:rPr lang="zh-CN" altLang="en-US" sz="2400" dirty="0" smtClean="0">
                <a:cs typeface="+mn-ea"/>
                <a:sym typeface="+mn-lt"/>
              </a:rPr>
              <a:t>班</a:t>
            </a:r>
            <a:endParaRPr lang="zh-CN" altLang="en-US" sz="2400" dirty="0">
              <a:cs typeface="+mn-ea"/>
              <a:sym typeface="+mn-lt"/>
            </a:endParaRPr>
          </a:p>
        </p:txBody>
      </p:sp>
      <p:sp>
        <p:nvSpPr>
          <p:cNvPr id="13" name="TextBox 3"/>
          <p:cNvSpPr txBox="1"/>
          <p:nvPr/>
        </p:nvSpPr>
        <p:spPr>
          <a:xfrm>
            <a:off x="2583446" y="4132727"/>
            <a:ext cx="1785421" cy="450850"/>
          </a:xfrm>
          <a:prstGeom prst="rect">
            <a:avLst/>
          </a:prstGeom>
          <a:noFill/>
        </p:spPr>
        <p:txBody>
          <a:bodyPr wrap="square" rtlCol="0">
            <a:spAutoFit/>
          </a:bodyPr>
          <a:lstStyle/>
          <a:p>
            <a:pPr>
              <a:lnSpc>
                <a:spcPct val="130000"/>
              </a:lnSpc>
            </a:pPr>
            <a:r>
              <a:rPr lang="zh-CN" altLang="en-US" b="1" dirty="0" smtClean="0">
                <a:cs typeface="+mn-ea"/>
                <a:sym typeface="+mn-lt"/>
              </a:rPr>
              <a:t>答辩人</a:t>
            </a:r>
            <a:r>
              <a:rPr lang="zh-CN" altLang="en-US" b="1" dirty="0" smtClean="0">
                <a:cs typeface="+mn-ea"/>
                <a:sym typeface="+mn-lt"/>
              </a:rPr>
              <a:t>：叶静波</a:t>
            </a:r>
            <a:endParaRPr lang="zh-CN" altLang="en-US" dirty="0" smtClean="0">
              <a:cs typeface="+mn-ea"/>
              <a:sym typeface="+mn-lt"/>
            </a:endParaRPr>
          </a:p>
        </p:txBody>
      </p:sp>
      <p:sp>
        <p:nvSpPr>
          <p:cNvPr id="14" name="TextBox 4"/>
          <p:cNvSpPr txBox="1"/>
          <p:nvPr/>
        </p:nvSpPr>
        <p:spPr>
          <a:xfrm>
            <a:off x="4475480" y="4132580"/>
            <a:ext cx="1614805" cy="450850"/>
          </a:xfrm>
          <a:prstGeom prst="rect">
            <a:avLst/>
          </a:prstGeom>
          <a:noFill/>
        </p:spPr>
        <p:txBody>
          <a:bodyPr wrap="square" rtlCol="0">
            <a:spAutoFit/>
          </a:bodyPr>
          <a:lstStyle/>
          <a:p>
            <a:pPr>
              <a:lnSpc>
                <a:spcPct val="130000"/>
              </a:lnSpc>
            </a:pPr>
            <a:r>
              <a:rPr lang="zh-CN" altLang="en-US" b="1" dirty="0">
                <a:cs typeface="+mn-ea"/>
                <a:sym typeface="+mn-lt"/>
              </a:rPr>
              <a:t>导师：沃天宇</a:t>
            </a:r>
            <a:endParaRPr lang="zh-CN" altLang="en-US" dirty="0">
              <a:cs typeface="+mn-ea"/>
              <a:sym typeface="+mn-lt"/>
            </a:endParaRPr>
          </a:p>
        </p:txBody>
      </p:sp>
      <p:pic>
        <p:nvPicPr>
          <p:cNvPr id="2" name="图片 1" descr="北航蓝色校徽"/>
          <p:cNvPicPr>
            <a:picLocks noChangeAspect="1"/>
          </p:cNvPicPr>
          <p:nvPr/>
        </p:nvPicPr>
        <p:blipFill>
          <a:blip r:embed="rId2"/>
          <a:srcRect l="1738" t="16026" r="71499" b="16627"/>
          <a:stretch>
            <a:fillRect/>
          </a:stretch>
        </p:blipFill>
        <p:spPr>
          <a:xfrm>
            <a:off x="3615055" y="268605"/>
            <a:ext cx="1547495" cy="1559560"/>
          </a:xfrm>
          <a:prstGeom prst="ellipse">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iterate type="lt">
                                    <p:tmPct val="20000"/>
                                  </p:iterate>
                                  <p:childTnLst>
                                    <p:set>
                                      <p:cBhvr>
                                        <p:cTn id="12" dur="500"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53" presetClass="entr" presetSubtype="16" fill="hold" grpId="0" nodeType="withEffect">
                                  <p:stCondLst>
                                    <p:cond delay="2000"/>
                                  </p:stCondLst>
                                  <p:childTnLst>
                                    <p:set>
                                      <p:cBhvr>
                                        <p:cTn id="15" dur="500"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par>
                                <p:cTn id="19" presetID="2" presetClass="entr" presetSubtype="8" fill="hold" nodeType="withEffect">
                                  <p:stCondLst>
                                    <p:cond delay="3000"/>
                                  </p:stCondLst>
                                  <p:childTnLst>
                                    <p:set>
                                      <p:cBhvr>
                                        <p:cTn id="20" dur="500"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37" presetClass="entr" presetSubtype="0" fill="hold" grpId="0" nodeType="withEffect">
                                  <p:stCondLst>
                                    <p:cond delay="3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450" decel="100000" fill="hold"/>
                                        <p:tgtEl>
                                          <p:spTgt spid="13"/>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4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KSO_GN1"/>
          <p:cNvSpPr>
            <a:spLocks noChangeArrowheads="1"/>
          </p:cNvSpPr>
          <p:nvPr/>
        </p:nvSpPr>
        <p:spPr bwMode="auto">
          <a:xfrm>
            <a:off x="418307" y="1107527"/>
            <a:ext cx="579155" cy="579700"/>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01</a:t>
            </a:r>
            <a:endParaRPr lang="en-US" altLang="zh-CN" b="1" dirty="0">
              <a:solidFill>
                <a:schemeClr val="bg1"/>
              </a:solidFill>
              <a:cs typeface="+mn-ea"/>
              <a:sym typeface="+mn-lt"/>
            </a:endParaRPr>
          </a:p>
        </p:txBody>
      </p:sp>
      <p:sp>
        <p:nvSpPr>
          <p:cNvPr id="6" name="文本框 14"/>
          <p:cNvSpPr txBox="1">
            <a:spLocks noChangeArrowheads="1"/>
          </p:cNvSpPr>
          <p:nvPr/>
        </p:nvSpPr>
        <p:spPr bwMode="auto">
          <a:xfrm>
            <a:off x="1080135" y="739775"/>
            <a:ext cx="290766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dirty="0">
                <a:solidFill>
                  <a:schemeClr val="tx2"/>
                </a:solidFill>
                <a:latin typeface="+mn-lt"/>
                <a:ea typeface="+mn-ea"/>
                <a:cs typeface="+mn-ea"/>
                <a:sym typeface="+mn-lt"/>
              </a:rPr>
              <a:t>系统功能</a:t>
            </a:r>
            <a:endParaRPr lang="zh-CN" altLang="en-US" dirty="0">
              <a:solidFill>
                <a:schemeClr val="tx2"/>
              </a:solidFill>
              <a:latin typeface="+mn-lt"/>
              <a:ea typeface="+mn-ea"/>
              <a:cs typeface="+mn-ea"/>
              <a:sym typeface="+mn-lt"/>
            </a:endParaRPr>
          </a:p>
          <a:p>
            <a:pPr marL="717550" indent="-463550">
              <a:lnSpc>
                <a:spcPct val="125000"/>
              </a:lnSpc>
              <a:buFont typeface="Arial" panose="020B0604020202020204" pitchFamily="34" charset="0"/>
              <a:buChar char="•"/>
            </a:pPr>
            <a:r>
              <a:rPr lang="zh-CN" altLang="en-US" sz="1600" dirty="0">
                <a:latin typeface="微软雅黑" panose="020B0503020204020204" pitchFamily="34" charset="-122"/>
                <a:sym typeface="+mn-ea"/>
              </a:rPr>
              <a:t>数据采集</a:t>
            </a:r>
            <a:endParaRPr lang="zh-CN" altLang="en-US" sz="1600" dirty="0">
              <a:latin typeface="微软雅黑" panose="020B0503020204020204" pitchFamily="34" charset="-122"/>
              <a:sym typeface="+mn-ea"/>
            </a:endParaRPr>
          </a:p>
          <a:p>
            <a:pPr marL="1174750" lvl="1" indent="-463550">
              <a:lnSpc>
                <a:spcPct val="125000"/>
              </a:lnSpc>
              <a:buFont typeface="Wingdings" panose="05000000000000000000" charset="0"/>
              <a:buChar char="p"/>
            </a:pPr>
            <a:r>
              <a:rPr lang="zh-CN" altLang="en-US" sz="1600" dirty="0">
                <a:latin typeface="楷体" panose="02010609060101010101" charset="-122"/>
                <a:ea typeface="楷体" panose="02010609060101010101" charset="-122"/>
                <a:sym typeface="+mn-ea"/>
              </a:rPr>
              <a:t>缓冲队列</a:t>
            </a:r>
            <a:endParaRPr lang="zh-CN" altLang="en-US" sz="1600" dirty="0">
              <a:latin typeface="楷体" panose="02010609060101010101" charset="-122"/>
              <a:ea typeface="楷体" panose="02010609060101010101" charset="-122"/>
              <a:sym typeface="+mn-ea"/>
            </a:endParaRPr>
          </a:p>
          <a:p>
            <a:pPr marL="1174750" lvl="1" indent="-463550">
              <a:lnSpc>
                <a:spcPct val="125000"/>
              </a:lnSpc>
              <a:buFont typeface="Wingdings" panose="05000000000000000000" charset="0"/>
              <a:buChar char="p"/>
            </a:pPr>
            <a:r>
              <a:rPr lang="zh-CN" altLang="en-US" sz="1600" dirty="0">
                <a:latin typeface="楷体" panose="02010609060101010101" charset="-122"/>
                <a:ea typeface="楷体" panose="02010609060101010101" charset="-122"/>
                <a:sym typeface="+mn-ea"/>
              </a:rPr>
              <a:t>预处理</a:t>
            </a:r>
            <a:endParaRPr lang="zh-CN" altLang="en-US" sz="1600" dirty="0">
              <a:latin typeface="楷体" panose="02010609060101010101" charset="-122"/>
              <a:ea typeface="楷体" panose="02010609060101010101" charset="-122"/>
              <a:sym typeface="+mn-ea"/>
            </a:endParaRPr>
          </a:p>
          <a:p>
            <a:pPr marL="1174750" lvl="1" indent="-463550">
              <a:lnSpc>
                <a:spcPct val="125000"/>
              </a:lnSpc>
              <a:buFont typeface="Wingdings" panose="05000000000000000000" charset="0"/>
              <a:buChar char="p"/>
            </a:pPr>
            <a:r>
              <a:rPr lang="zh-CN" altLang="en-US" sz="1600" dirty="0">
                <a:latin typeface="楷体" panose="02010609060101010101" charset="-122"/>
                <a:ea typeface="楷体" panose="02010609060101010101" charset="-122"/>
                <a:sym typeface="+mn-ea"/>
              </a:rPr>
              <a:t>格式化</a:t>
            </a:r>
            <a:endParaRPr lang="zh-CN" altLang="en-US" sz="1600" dirty="0">
              <a:latin typeface="楷体" panose="02010609060101010101" charset="-122"/>
              <a:ea typeface="楷体" panose="02010609060101010101" charset="-122"/>
              <a:sym typeface="+mn-ea"/>
            </a:endParaRPr>
          </a:p>
          <a:p>
            <a:pPr marL="1174750" lvl="1" indent="-463550">
              <a:lnSpc>
                <a:spcPct val="125000"/>
              </a:lnSpc>
              <a:buFont typeface="Wingdings" panose="05000000000000000000" charset="0"/>
              <a:buChar char="p"/>
            </a:pPr>
            <a:r>
              <a:rPr lang="zh-CN" altLang="en-US" sz="1600" dirty="0">
                <a:latin typeface="楷体" panose="02010609060101010101" charset="-122"/>
                <a:ea typeface="楷体" panose="02010609060101010101" charset="-122"/>
                <a:sym typeface="+mn-ea"/>
              </a:rPr>
              <a:t>持久化</a:t>
            </a:r>
            <a:endParaRPr lang="zh-CN" altLang="en-US" sz="1600" dirty="0">
              <a:latin typeface="楷体" panose="02010609060101010101" charset="-122"/>
              <a:ea typeface="楷体" panose="02010609060101010101" charset="-122"/>
              <a:sym typeface="+mn-ea"/>
            </a:endParaRPr>
          </a:p>
          <a:p>
            <a:pPr marL="717550" indent="-463550">
              <a:lnSpc>
                <a:spcPct val="125000"/>
              </a:lnSpc>
              <a:buFont typeface="Arial" panose="020B0604020202020204" pitchFamily="34" charset="0"/>
              <a:buChar char="•"/>
            </a:pPr>
            <a:endParaRPr lang="zh-CN" altLang="en-US" sz="1600" dirty="0">
              <a:latin typeface="微软雅黑" panose="020B0503020204020204" pitchFamily="34" charset="-122"/>
              <a:sym typeface="+mn-ea"/>
            </a:endParaRPr>
          </a:p>
          <a:p>
            <a:pPr marL="717550" indent="-463550">
              <a:lnSpc>
                <a:spcPct val="125000"/>
              </a:lnSpc>
              <a:buFont typeface="Arial" panose="020B0604020202020204" pitchFamily="34" charset="0"/>
              <a:buChar char="•"/>
            </a:pPr>
            <a:r>
              <a:rPr lang="zh-CN" altLang="en-US" sz="1600" dirty="0">
                <a:latin typeface="微软雅黑" panose="020B0503020204020204" pitchFamily="34" charset="-122"/>
                <a:sym typeface="+mn-ea"/>
              </a:rPr>
              <a:t>数据管理</a:t>
            </a:r>
            <a:endParaRPr lang="zh-CN" altLang="en-US" sz="1600" dirty="0">
              <a:latin typeface="微软雅黑" panose="020B0503020204020204" pitchFamily="34" charset="-122"/>
              <a:sym typeface="+mn-ea"/>
            </a:endParaRPr>
          </a:p>
          <a:p>
            <a:pPr marL="1174750" lvl="1" indent="-463550">
              <a:lnSpc>
                <a:spcPct val="125000"/>
              </a:lnSpc>
              <a:buFont typeface="Wingdings" panose="05000000000000000000" charset="0"/>
              <a:buChar char="p"/>
            </a:pPr>
            <a:r>
              <a:rPr lang="zh-CN" altLang="en-US" sz="1600" dirty="0">
                <a:solidFill>
                  <a:schemeClr val="tx2"/>
                </a:solidFill>
                <a:latin typeface="楷体" panose="02010609060101010101" charset="-122"/>
                <a:ea typeface="楷体" panose="02010609060101010101" charset="-122"/>
                <a:cs typeface="+mn-ea"/>
                <a:sym typeface="+mn-lt"/>
              </a:rPr>
              <a:t>存储</a:t>
            </a:r>
            <a:endParaRPr lang="zh-CN" altLang="en-US" sz="1600" dirty="0">
              <a:solidFill>
                <a:schemeClr val="tx2"/>
              </a:solidFill>
              <a:latin typeface="楷体" panose="02010609060101010101" charset="-122"/>
              <a:ea typeface="楷体" panose="02010609060101010101" charset="-122"/>
              <a:cs typeface="+mn-ea"/>
              <a:sym typeface="+mn-lt"/>
            </a:endParaRPr>
          </a:p>
          <a:p>
            <a:pPr marL="1174750" lvl="1" indent="-463550">
              <a:lnSpc>
                <a:spcPct val="125000"/>
              </a:lnSpc>
              <a:buFont typeface="Wingdings" panose="05000000000000000000" charset="0"/>
              <a:buChar char="p"/>
            </a:pPr>
            <a:r>
              <a:rPr lang="zh-CN" altLang="en-US" sz="1600" dirty="0">
                <a:solidFill>
                  <a:schemeClr val="tx2"/>
                </a:solidFill>
                <a:latin typeface="楷体" panose="02010609060101010101" charset="-122"/>
                <a:ea typeface="楷体" panose="02010609060101010101" charset="-122"/>
                <a:cs typeface="+mn-ea"/>
                <a:sym typeface="+mn-lt"/>
              </a:rPr>
              <a:t>缓存到内存</a:t>
            </a:r>
            <a:endParaRPr lang="zh-CN" altLang="en-US" sz="1600" dirty="0">
              <a:solidFill>
                <a:schemeClr val="tx2"/>
              </a:solidFill>
              <a:latin typeface="楷体" panose="02010609060101010101" charset="-122"/>
              <a:ea typeface="楷体" panose="02010609060101010101" charset="-122"/>
              <a:cs typeface="+mn-ea"/>
              <a:sym typeface="+mn-lt"/>
            </a:endParaRPr>
          </a:p>
          <a:p>
            <a:pPr marL="1174750" lvl="1" indent="-463550">
              <a:lnSpc>
                <a:spcPct val="125000"/>
              </a:lnSpc>
              <a:buFont typeface="Wingdings" panose="05000000000000000000" charset="0"/>
              <a:buChar char="p"/>
            </a:pPr>
            <a:r>
              <a:rPr lang="zh-CN" altLang="en-US" sz="1600" dirty="0">
                <a:solidFill>
                  <a:schemeClr val="tx2"/>
                </a:solidFill>
                <a:latin typeface="楷体" panose="02010609060101010101" charset="-122"/>
                <a:ea typeface="楷体" panose="02010609060101010101" charset="-122"/>
                <a:cs typeface="+mn-ea"/>
                <a:sym typeface="+mn-lt"/>
              </a:rPr>
              <a:t>传输给前端</a:t>
            </a:r>
            <a:endParaRPr lang="zh-CN" altLang="en-US" sz="1600" dirty="0">
              <a:solidFill>
                <a:schemeClr val="tx2"/>
              </a:solidFill>
              <a:latin typeface="楷体" panose="02010609060101010101" charset="-122"/>
              <a:ea typeface="楷体" panose="02010609060101010101" charset="-122"/>
              <a:cs typeface="+mn-ea"/>
              <a:sym typeface="+mn-lt"/>
            </a:endParaRPr>
          </a:p>
          <a:p>
            <a:pPr marL="1174750" lvl="1" indent="-463550">
              <a:lnSpc>
                <a:spcPct val="125000"/>
              </a:lnSpc>
              <a:buFont typeface="Wingdings" panose="05000000000000000000" charset="0"/>
              <a:buChar char="p"/>
            </a:pPr>
            <a:r>
              <a:rPr lang="zh-CN" altLang="en-US" sz="1600" dirty="0">
                <a:solidFill>
                  <a:schemeClr val="tx2"/>
                </a:solidFill>
                <a:latin typeface="楷体" panose="02010609060101010101" charset="-122"/>
                <a:ea typeface="楷体" panose="02010609060101010101" charset="-122"/>
                <a:cs typeface="+mn-ea"/>
                <a:sym typeface="+mn-lt"/>
              </a:rPr>
              <a:t>上云</a:t>
            </a:r>
            <a:endParaRPr lang="zh-CN" altLang="en-US" sz="1600" dirty="0">
              <a:solidFill>
                <a:schemeClr val="tx2"/>
              </a:solidFill>
              <a:latin typeface="楷体" panose="02010609060101010101" charset="-122"/>
              <a:ea typeface="楷体" panose="02010609060101010101" charset="-122"/>
              <a:cs typeface="+mn-ea"/>
              <a:sym typeface="+mn-lt"/>
            </a:endParaRPr>
          </a:p>
        </p:txBody>
      </p:sp>
      <p:sp>
        <p:nvSpPr>
          <p:cNvPr id="2" name="TextBox 25"/>
          <p:cNvSpPr txBox="1"/>
          <p:nvPr/>
        </p:nvSpPr>
        <p:spPr>
          <a:xfrm>
            <a:off x="954869" y="133942"/>
            <a:ext cx="1935480" cy="398780"/>
          </a:xfrm>
          <a:prstGeom prst="rect">
            <a:avLst/>
          </a:prstGeom>
          <a:noFill/>
        </p:spPr>
        <p:txBody>
          <a:bodyPr wrap="none" rtlCol="0">
            <a:spAutoFit/>
          </a:bodyPr>
          <a:p>
            <a:pPr algn="l"/>
            <a:r>
              <a:rPr lang="zh-CN" altLang="en-US" sz="2000" b="1" spc="300" dirty="0" smtClean="0">
                <a:solidFill>
                  <a:srgbClr val="004080"/>
                </a:solidFill>
                <a:latin typeface="+mn-ea"/>
                <a:cs typeface="+mn-ea"/>
                <a:sym typeface="+mn-ea"/>
              </a:rPr>
              <a:t>系统主要功能</a:t>
            </a:r>
            <a:endParaRPr lang="zh-CN" altLang="en-US" sz="2000" b="1" spc="300" dirty="0">
              <a:solidFill>
                <a:srgbClr val="004080"/>
              </a:solidFill>
              <a:latin typeface="+mn-ea"/>
              <a:cs typeface="+mn-ea"/>
            </a:endParaRPr>
          </a:p>
        </p:txBody>
      </p:sp>
      <p:pic>
        <p:nvPicPr>
          <p:cNvPr id="4" name="图片 3" descr="功能结构"/>
          <p:cNvPicPr>
            <a:picLocks noChangeAspect="1"/>
          </p:cNvPicPr>
          <p:nvPr/>
        </p:nvPicPr>
        <p:blipFill>
          <a:blip r:embed="rId1"/>
          <a:stretch>
            <a:fillRect/>
          </a:stretch>
        </p:blipFill>
        <p:spPr>
          <a:xfrm>
            <a:off x="3931285" y="629920"/>
            <a:ext cx="5024120" cy="4425950"/>
          </a:xfrm>
          <a:prstGeom prst="rect">
            <a:avLst/>
          </a:prstGeom>
        </p:spPr>
      </p:pic>
      <p:sp>
        <p:nvSpPr>
          <p:cNvPr id="5" name="文本框 4"/>
          <p:cNvSpPr txBox="1"/>
          <p:nvPr/>
        </p:nvSpPr>
        <p:spPr>
          <a:xfrm>
            <a:off x="5668645" y="4464685"/>
            <a:ext cx="1830070"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图</a:t>
            </a:r>
            <a:r>
              <a:rPr lang="en-US" altLang="zh-CN" sz="1200">
                <a:latin typeface="宋体" panose="02010600030101010101" pitchFamily="2" charset="-122"/>
                <a:ea typeface="宋体" panose="02010600030101010101" pitchFamily="2" charset="-122"/>
                <a:cs typeface="宋体" panose="02010600030101010101" pitchFamily="2" charset="-122"/>
              </a:rPr>
              <a:t>1</a:t>
            </a:r>
            <a:r>
              <a:rPr lang="zh-CN" altLang="en-US" sz="1200">
                <a:latin typeface="宋体" panose="02010600030101010101" pitchFamily="2" charset="-122"/>
                <a:ea typeface="宋体" panose="02010600030101010101" pitchFamily="2" charset="-122"/>
                <a:cs typeface="宋体" panose="02010600030101010101" pitchFamily="2" charset="-122"/>
              </a:rPr>
              <a:t> 系统主要功能</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8" name="TextBox 26"/>
          <p:cNvSpPr txBox="1"/>
          <p:nvPr/>
        </p:nvSpPr>
        <p:spPr>
          <a:xfrm>
            <a:off x="2976990" y="195386"/>
            <a:ext cx="1296035" cy="337185"/>
          </a:xfrm>
          <a:prstGeom prst="rect">
            <a:avLst/>
          </a:prstGeom>
          <a:noFill/>
        </p:spPr>
        <p:txBody>
          <a:bodyPr wrap="none" rtlCol="0">
            <a:spAutoFit/>
          </a:bodyPr>
          <a:p>
            <a:pPr algn="l"/>
            <a:r>
              <a:rPr lang="en-US" altLang="zh-CN" sz="1600" b="1" dirty="0" smtClean="0">
                <a:solidFill>
                  <a:srgbClr val="004080"/>
                </a:solidFill>
                <a:latin typeface="+mn-ea"/>
                <a:cs typeface="+mn-ea"/>
                <a:sym typeface="+mn-ea"/>
              </a:rPr>
              <a:t>FUNCTION</a:t>
            </a:r>
            <a:endParaRPr lang="zh-CN" altLang="en-US" sz="1600" b="1" dirty="0">
              <a:solidFill>
                <a:srgbClr val="004080"/>
              </a:solidFill>
              <a:latin typeface="+mn-ea"/>
              <a:cs typeface="+mn-ea"/>
            </a:endParaRPr>
          </a:p>
        </p:txBody>
      </p:sp>
      <p:cxnSp>
        <p:nvCxnSpPr>
          <p:cNvPr id="9" name="直接连接符 8"/>
          <p:cNvCxnSpPr/>
          <p:nvPr/>
        </p:nvCxnSpPr>
        <p:spPr>
          <a:xfrm>
            <a:off x="2924317" y="260249"/>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par>
                          <p:cTn id="15" fill="hold">
                            <p:stCondLst>
                              <p:cond delay="0"/>
                            </p:stCondLst>
                            <p:childTnLst>
                              <p:par>
                                <p:cTn id="16" presetID="1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ppt_w*1.125000"/>
                                          </p:val>
                                        </p:tav>
                                        <p:tav tm="100000">
                                          <p:val>
                                            <p:strVal val="#ppt_x"/>
                                          </p:val>
                                        </p:tav>
                                      </p:tavLst>
                                    </p:anim>
                                    <p:animEffect transition="in" filter="wipe(right)">
                                      <p:cBhvr>
                                        <p:cTn id="19" dur="500"/>
                                        <p:tgtEl>
                                          <p:spTgt spid="2"/>
                                        </p:tgtEl>
                                      </p:cBhvr>
                                    </p:animEffect>
                                  </p:childTnLst>
                                </p:cTn>
                              </p:par>
                              <p:par>
                                <p:cTn id="20" presetID="1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right)">
                                      <p:cBhvr>
                                        <p:cTn id="23" dur="500"/>
                                        <p:tgtEl>
                                          <p:spTgt spid="9"/>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ppt_x</p:attrName>
                                        </p:attrNameLst>
                                      </p:cBhvr>
                                      <p:tavLst>
                                        <p:tav tm="0">
                                          <p:val>
                                            <p:strVal val="#ppt_x-#ppt_w*1.125000"/>
                                          </p:val>
                                        </p:tav>
                                        <p:tav tm="100000">
                                          <p:val>
                                            <p:strVal val="#ppt_x"/>
                                          </p:val>
                                        </p:tav>
                                      </p:tavLst>
                                    </p:anim>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autoUpdateAnimBg="0"/>
      <p:bldP spid="6" grpId="0"/>
      <p:bldP spid="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KSO_GN1"/>
          <p:cNvSpPr>
            <a:spLocks noChangeArrowheads="1"/>
          </p:cNvSpPr>
          <p:nvPr/>
        </p:nvSpPr>
        <p:spPr bwMode="auto">
          <a:xfrm>
            <a:off x="418307" y="1107527"/>
            <a:ext cx="579155" cy="579700"/>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02</a:t>
            </a:r>
            <a:endParaRPr lang="en-US" altLang="zh-CN" b="1" dirty="0">
              <a:solidFill>
                <a:schemeClr val="bg1"/>
              </a:solidFill>
              <a:cs typeface="+mn-ea"/>
              <a:sym typeface="+mn-lt"/>
            </a:endParaRPr>
          </a:p>
        </p:txBody>
      </p:sp>
      <p:sp>
        <p:nvSpPr>
          <p:cNvPr id="6" name="文本框 14"/>
          <p:cNvSpPr txBox="1">
            <a:spLocks noChangeArrowheads="1"/>
          </p:cNvSpPr>
          <p:nvPr/>
        </p:nvSpPr>
        <p:spPr bwMode="auto">
          <a:xfrm>
            <a:off x="1335405" y="567690"/>
            <a:ext cx="4634865"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后端系统架构设计</a:t>
            </a:r>
            <a:endParaRPr lang="zh-CN" altLang="en-US" dirty="0">
              <a:solidFill>
                <a:schemeClr val="tx2"/>
              </a:solidFill>
              <a:latin typeface="+mn-lt"/>
              <a:ea typeface="+mn-ea"/>
              <a:cs typeface="+mn-ea"/>
              <a:sym typeface="+mn-lt"/>
            </a:endParaRPr>
          </a:p>
          <a:p>
            <a:pPr marL="717550" indent="-463550">
              <a:lnSpc>
                <a:spcPct val="125000"/>
              </a:lnSpc>
              <a:buFont typeface="Arial" panose="020B0604020202020204" pitchFamily="34" charset="0"/>
              <a:buChar char="•"/>
            </a:pPr>
            <a:r>
              <a:rPr lang="zh-CN" altLang="en-US" sz="1600" dirty="0">
                <a:latin typeface="楷体" panose="02010609060101010101" charset="-122"/>
                <a:ea typeface="楷体" panose="02010609060101010101" charset="-122"/>
                <a:sym typeface="+mn-ea"/>
              </a:rPr>
              <a:t>系统横向分为端、</a:t>
            </a:r>
            <a:r>
              <a:rPr lang="zh-CN" altLang="en-US" sz="1600" dirty="0">
                <a:solidFill>
                  <a:srgbClr val="FF0000"/>
                </a:solidFill>
                <a:latin typeface="楷体" panose="02010609060101010101" charset="-122"/>
                <a:ea typeface="楷体" panose="02010609060101010101" charset="-122"/>
                <a:sym typeface="+mn-ea"/>
              </a:rPr>
              <a:t>边、云</a:t>
            </a:r>
            <a:r>
              <a:rPr lang="zh-CN" altLang="en-US" sz="1600" dirty="0">
                <a:latin typeface="楷体" panose="02010609060101010101" charset="-122"/>
                <a:ea typeface="楷体" panose="02010609060101010101" charset="-122"/>
                <a:sym typeface="+mn-ea"/>
              </a:rPr>
              <a:t>三部分</a:t>
            </a:r>
            <a:endParaRPr lang="en-US" altLang="zh-CN" sz="1600" dirty="0">
              <a:latin typeface="楷体" panose="02010609060101010101" charset="-122"/>
              <a:ea typeface="楷体" panose="02010609060101010101" charset="-122"/>
            </a:endParaRPr>
          </a:p>
          <a:p>
            <a:pPr marL="717550" indent="-463550">
              <a:lnSpc>
                <a:spcPct val="125000"/>
              </a:lnSpc>
              <a:buFont typeface="Arial" panose="020B0604020202020204" pitchFamily="34" charset="0"/>
              <a:buChar char="•"/>
            </a:pPr>
            <a:r>
              <a:rPr lang="zh-CN" altLang="en-US" sz="1600" dirty="0">
                <a:latin typeface="楷体" panose="02010609060101010101" charset="-122"/>
                <a:ea typeface="楷体" panose="02010609060101010101" charset="-122"/>
                <a:sym typeface="+mn-ea"/>
              </a:rPr>
              <a:t>系统包含数据</a:t>
            </a:r>
            <a:r>
              <a:rPr lang="zh-CN" altLang="en-US" sz="1600" dirty="0">
                <a:solidFill>
                  <a:srgbClr val="FF0000"/>
                </a:solidFill>
                <a:latin typeface="楷体" panose="02010609060101010101" charset="-122"/>
                <a:ea typeface="楷体" panose="02010609060101010101" charset="-122"/>
                <a:sym typeface="+mn-ea"/>
              </a:rPr>
              <a:t>采集</a:t>
            </a:r>
            <a:r>
              <a:rPr lang="zh-CN" altLang="en-US" sz="1600" dirty="0">
                <a:latin typeface="楷体" panose="02010609060101010101" charset="-122"/>
                <a:ea typeface="楷体" panose="02010609060101010101" charset="-122"/>
                <a:sym typeface="+mn-ea"/>
              </a:rPr>
              <a:t>、数据</a:t>
            </a:r>
            <a:r>
              <a:rPr lang="zh-CN" altLang="en-US" sz="1600" dirty="0">
                <a:solidFill>
                  <a:srgbClr val="FF0000"/>
                </a:solidFill>
                <a:latin typeface="楷体" panose="02010609060101010101" charset="-122"/>
                <a:ea typeface="楷体" panose="02010609060101010101" charset="-122"/>
                <a:sym typeface="+mn-ea"/>
              </a:rPr>
              <a:t>管理</a:t>
            </a:r>
            <a:r>
              <a:rPr lang="zh-CN" altLang="en-US" sz="1600" dirty="0">
                <a:latin typeface="楷体" panose="02010609060101010101" charset="-122"/>
                <a:ea typeface="楷体" panose="02010609060101010101" charset="-122"/>
                <a:sym typeface="+mn-ea"/>
              </a:rPr>
              <a:t>的数据流</a:t>
            </a:r>
            <a:endParaRPr lang="zh-CN" altLang="en-US" sz="1600" dirty="0">
              <a:solidFill>
                <a:schemeClr val="tx2"/>
              </a:solidFill>
              <a:latin typeface="楷体" panose="02010609060101010101" charset="-122"/>
              <a:ea typeface="楷体" panose="02010609060101010101" charset="-122"/>
              <a:cs typeface="+mn-ea"/>
              <a:sym typeface="+mn-lt"/>
            </a:endParaRPr>
          </a:p>
        </p:txBody>
      </p:sp>
      <p:sp>
        <p:nvSpPr>
          <p:cNvPr id="2" name="TextBox 25"/>
          <p:cNvSpPr txBox="1"/>
          <p:nvPr/>
        </p:nvSpPr>
        <p:spPr>
          <a:xfrm>
            <a:off x="954869" y="133942"/>
            <a:ext cx="1351280" cy="398780"/>
          </a:xfrm>
          <a:prstGeom prst="rect">
            <a:avLst/>
          </a:prstGeom>
          <a:noFill/>
        </p:spPr>
        <p:txBody>
          <a:bodyPr wrap="none" rtlCol="0">
            <a:spAutoFit/>
          </a:bodyPr>
          <a:p>
            <a:pPr algn="l"/>
            <a:r>
              <a:rPr lang="zh-CN" altLang="en-US" sz="2000" b="1" spc="300" dirty="0" smtClean="0">
                <a:solidFill>
                  <a:srgbClr val="004080"/>
                </a:solidFill>
                <a:latin typeface="+mn-ea"/>
                <a:cs typeface="+mn-ea"/>
                <a:sym typeface="+mn-ea"/>
              </a:rPr>
              <a:t>架构设计</a:t>
            </a:r>
            <a:endParaRPr lang="zh-CN" altLang="en-US" sz="2000" b="1" spc="300" dirty="0">
              <a:solidFill>
                <a:srgbClr val="004080"/>
              </a:solidFill>
              <a:latin typeface="+mn-ea"/>
              <a:cs typeface="+mn-ea"/>
            </a:endParaRPr>
          </a:p>
        </p:txBody>
      </p:sp>
      <p:pic>
        <p:nvPicPr>
          <p:cNvPr id="3" name="图片 2" descr="后端整体架构图"/>
          <p:cNvPicPr>
            <a:picLocks noChangeAspect="1"/>
          </p:cNvPicPr>
          <p:nvPr/>
        </p:nvPicPr>
        <p:blipFill>
          <a:blip r:embed="rId1"/>
          <a:stretch>
            <a:fillRect/>
          </a:stretch>
        </p:blipFill>
        <p:spPr>
          <a:xfrm>
            <a:off x="2057400" y="1561465"/>
            <a:ext cx="6996430" cy="3582035"/>
          </a:xfrm>
          <a:prstGeom prst="rect">
            <a:avLst/>
          </a:prstGeom>
        </p:spPr>
      </p:pic>
      <p:sp>
        <p:nvSpPr>
          <p:cNvPr id="4" name="文本框 14"/>
          <p:cNvSpPr txBox="1">
            <a:spLocks noChangeArrowheads="1"/>
          </p:cNvSpPr>
          <p:nvPr/>
        </p:nvSpPr>
        <p:spPr bwMode="auto">
          <a:xfrm>
            <a:off x="214630" y="2046605"/>
            <a:ext cx="2350135" cy="81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后端系统</a:t>
            </a:r>
            <a:endParaRPr lang="zh-CN" altLang="en-US" dirty="0">
              <a:solidFill>
                <a:schemeClr val="tx2"/>
              </a:solidFill>
              <a:latin typeface="+mn-lt"/>
              <a:ea typeface="+mn-ea"/>
              <a:cs typeface="+mn-ea"/>
              <a:sym typeface="+mn-lt"/>
            </a:endParaRPr>
          </a:p>
          <a:p>
            <a:pPr marL="717550" indent="-463550">
              <a:lnSpc>
                <a:spcPct val="125000"/>
              </a:lnSpc>
              <a:buFont typeface="Arial" panose="020B0604020202020204" pitchFamily="34" charset="0"/>
              <a:buChar char="•"/>
            </a:pPr>
            <a:r>
              <a:rPr lang="zh-CN" sz="1600" dirty="0">
                <a:latin typeface="楷体" panose="02010609060101010101" charset="-122"/>
                <a:ea typeface="楷体" panose="02010609060101010101" charset="-122"/>
                <a:sym typeface="+mn-ea"/>
              </a:rPr>
              <a:t>负责边缘端部分</a:t>
            </a:r>
            <a:endParaRPr lang="zh-CN" sz="1600" dirty="0">
              <a:solidFill>
                <a:schemeClr val="tx2"/>
              </a:solidFill>
              <a:latin typeface="楷体" panose="02010609060101010101" charset="-122"/>
              <a:ea typeface="楷体" panose="02010609060101010101" charset="-122"/>
              <a:cs typeface="+mn-ea"/>
              <a:sym typeface="+mn-lt"/>
            </a:endParaRPr>
          </a:p>
        </p:txBody>
      </p:sp>
      <p:sp>
        <p:nvSpPr>
          <p:cNvPr id="5" name="文本框 4"/>
          <p:cNvSpPr txBox="1"/>
          <p:nvPr/>
        </p:nvSpPr>
        <p:spPr>
          <a:xfrm>
            <a:off x="328930" y="4604385"/>
            <a:ext cx="1830070"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图</a:t>
            </a:r>
            <a:r>
              <a:rPr lang="en-US" altLang="zh-CN" sz="1200">
                <a:latin typeface="宋体" panose="02010600030101010101" pitchFamily="2" charset="-122"/>
                <a:ea typeface="宋体" panose="02010600030101010101" pitchFamily="2" charset="-122"/>
                <a:cs typeface="宋体" panose="02010600030101010101" pitchFamily="2" charset="-122"/>
              </a:rPr>
              <a:t>2</a:t>
            </a:r>
            <a:r>
              <a:rPr lang="zh-CN" altLang="en-US" sz="1200">
                <a:latin typeface="宋体" panose="02010600030101010101" pitchFamily="2" charset="-122"/>
                <a:ea typeface="宋体" panose="02010600030101010101" pitchFamily="2" charset="-122"/>
                <a:cs typeface="宋体" panose="02010600030101010101" pitchFamily="2" charset="-122"/>
              </a:rPr>
              <a:t> 系统架构图</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8" name="TextBox 26"/>
          <p:cNvSpPr txBox="1"/>
          <p:nvPr/>
        </p:nvSpPr>
        <p:spPr>
          <a:xfrm>
            <a:off x="2393425" y="164271"/>
            <a:ext cx="977900" cy="337185"/>
          </a:xfrm>
          <a:prstGeom prst="rect">
            <a:avLst/>
          </a:prstGeom>
          <a:noFill/>
        </p:spPr>
        <p:txBody>
          <a:bodyPr wrap="none" rtlCol="0">
            <a:spAutoFit/>
          </a:bodyPr>
          <a:p>
            <a:pPr algn="l"/>
            <a:r>
              <a:rPr lang="en-US" sz="1600" b="1" dirty="0" smtClean="0">
                <a:solidFill>
                  <a:srgbClr val="004080"/>
                </a:solidFill>
                <a:latin typeface="+mn-ea"/>
                <a:cs typeface="+mn-ea"/>
                <a:sym typeface="+mn-ea"/>
              </a:rPr>
              <a:t>DESIGN</a:t>
            </a:r>
            <a:endParaRPr lang="en-US" sz="1600" b="1" dirty="0">
              <a:solidFill>
                <a:srgbClr val="004080"/>
              </a:solidFill>
              <a:latin typeface="+mn-ea"/>
              <a:cs typeface="+mn-ea"/>
            </a:endParaRPr>
          </a:p>
        </p:txBody>
      </p:sp>
      <p:cxnSp>
        <p:nvCxnSpPr>
          <p:cNvPr id="9" name="直接连接符 8"/>
          <p:cNvCxnSpPr/>
          <p:nvPr/>
        </p:nvCxnSpPr>
        <p:spPr>
          <a:xfrm>
            <a:off x="2340752" y="229134"/>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par>
                          <p:cTn id="15" fill="hold">
                            <p:stCondLst>
                              <p:cond delay="0"/>
                            </p:stCondLst>
                            <p:childTnLst>
                              <p:par>
                                <p:cTn id="16" presetID="1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ppt_w*1.125000"/>
                                          </p:val>
                                        </p:tav>
                                        <p:tav tm="100000">
                                          <p:val>
                                            <p:strVal val="#ppt_x"/>
                                          </p:val>
                                        </p:tav>
                                      </p:tavLst>
                                    </p:anim>
                                    <p:animEffect transition="in" filter="wipe(right)">
                                      <p:cBhvr>
                                        <p:cTn id="19" dur="500"/>
                                        <p:tgtEl>
                                          <p:spTgt spid="2"/>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anim calcmode="lin" valueType="num">
                                      <p:cBhvr>
                                        <p:cTn id="2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
                                        </p:tgtEl>
                                      </p:cBhvr>
                                    </p:animEffect>
                                  </p:childTnLst>
                                </p:cTn>
                              </p:par>
                              <p:par>
                                <p:cTn id="27" presetID="1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ppt_x</p:attrName>
                                        </p:attrNameLst>
                                      </p:cBhvr>
                                      <p:tavLst>
                                        <p:tav tm="0">
                                          <p:val>
                                            <p:strVal val="#ppt_x-#ppt_w*1.125000"/>
                                          </p:val>
                                        </p:tav>
                                        <p:tav tm="100000">
                                          <p:val>
                                            <p:strVal val="#ppt_x"/>
                                          </p:val>
                                        </p:tav>
                                      </p:tavLst>
                                    </p:anim>
                                    <p:animEffect transition="in" filter="wipe(right)">
                                      <p:cBhvr>
                                        <p:cTn id="30" dur="500"/>
                                        <p:tgtEl>
                                          <p:spTgt spid="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ppt_x</p:attrName>
                                        </p:attrNameLst>
                                      </p:cBhvr>
                                      <p:tavLst>
                                        <p:tav tm="0">
                                          <p:val>
                                            <p:strVal val="#ppt_x-#ppt_w*1.125000"/>
                                          </p:val>
                                        </p:tav>
                                        <p:tav tm="100000">
                                          <p:val>
                                            <p:strVal val="#ppt_x"/>
                                          </p:val>
                                        </p:tav>
                                      </p:tavLst>
                                    </p:anim>
                                    <p:animEffect transition="in" filter="wipe(righ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autoUpdateAnimBg="0"/>
      <p:bldP spid="6" grpId="0"/>
      <p:bldP spid="2" grpId="0"/>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KSO_GN1"/>
          <p:cNvSpPr>
            <a:spLocks noChangeArrowheads="1"/>
          </p:cNvSpPr>
          <p:nvPr/>
        </p:nvSpPr>
        <p:spPr bwMode="auto">
          <a:xfrm>
            <a:off x="1871822" y="675092"/>
            <a:ext cx="579155" cy="579700"/>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03</a:t>
            </a:r>
            <a:endParaRPr lang="en-US" altLang="zh-CN" b="1" dirty="0">
              <a:solidFill>
                <a:schemeClr val="bg1"/>
              </a:solidFill>
              <a:cs typeface="+mn-ea"/>
              <a:sym typeface="+mn-lt"/>
            </a:endParaRPr>
          </a:p>
        </p:txBody>
      </p:sp>
      <p:sp>
        <p:nvSpPr>
          <p:cNvPr id="6" name="文本框 14"/>
          <p:cNvSpPr txBox="1">
            <a:spLocks noChangeArrowheads="1"/>
          </p:cNvSpPr>
          <p:nvPr/>
        </p:nvSpPr>
        <p:spPr bwMode="auto">
          <a:xfrm>
            <a:off x="200025" y="1196975"/>
            <a:ext cx="3731260" cy="273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数据库管理模块</a:t>
            </a:r>
            <a:endParaRPr lang="zh-CN" altLang="en-US" dirty="0">
              <a:solidFill>
                <a:schemeClr val="tx2"/>
              </a:solidFill>
              <a:latin typeface="+mn-lt"/>
              <a:ea typeface="+mn-ea"/>
              <a:cs typeface="+mn-ea"/>
              <a:sym typeface="+mn-lt"/>
            </a:endParaRPr>
          </a:p>
          <a:p>
            <a:pPr marL="628650" lvl="1" indent="-171450" algn="just" fontAlgn="auto">
              <a:lnSpc>
                <a:spcPct val="130000"/>
              </a:lnSpc>
              <a:spcBef>
                <a:spcPts val="600"/>
              </a:spcBef>
              <a:buFont typeface="Arial" panose="020B0604020202020204" pitchFamily="34" charset="0"/>
              <a:buChar char="•"/>
            </a:pP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MySQL</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Redis</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本地服务部署</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local_db</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工位状态表、图片信息表</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二进制流存储</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a:t>
            </a:r>
            <a:endPar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Redis</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采用</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list</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数据结构，数据</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以时间顺序插入</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数据存取相关</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sp>
        <p:nvSpPr>
          <p:cNvPr id="10" name="TextBox 25"/>
          <p:cNvSpPr txBox="1"/>
          <p:nvPr/>
        </p:nvSpPr>
        <p:spPr>
          <a:xfrm>
            <a:off x="782149" y="99017"/>
            <a:ext cx="2227580" cy="398780"/>
          </a:xfrm>
          <a:prstGeom prst="rect">
            <a:avLst/>
          </a:prstGeom>
          <a:noFill/>
        </p:spPr>
        <p:txBody>
          <a:bodyPr wrap="none" rtlCol="0">
            <a:spAutoFit/>
          </a:bodyPr>
          <a:p>
            <a:r>
              <a:rPr lang="zh-CN" altLang="en-US" sz="2000" b="1" spc="300" dirty="0" smtClean="0">
                <a:solidFill>
                  <a:srgbClr val="004080"/>
                </a:solidFill>
                <a:latin typeface="+mn-ea"/>
                <a:cs typeface="+mn-ea"/>
              </a:rPr>
              <a:t>数据需求及处理</a:t>
            </a:r>
            <a:endParaRPr lang="en-US" altLang="zh-CN" sz="2000" b="1" spc="300" dirty="0" smtClean="0">
              <a:solidFill>
                <a:srgbClr val="004080"/>
              </a:solidFill>
              <a:latin typeface="+mn-ea"/>
              <a:cs typeface="+mn-ea"/>
            </a:endParaRPr>
          </a:p>
        </p:txBody>
      </p:sp>
      <p:sp>
        <p:nvSpPr>
          <p:cNvPr id="2" name="文本框 14"/>
          <p:cNvSpPr txBox="1">
            <a:spLocks noChangeArrowheads="1"/>
          </p:cNvSpPr>
          <p:nvPr/>
        </p:nvSpPr>
        <p:spPr bwMode="auto">
          <a:xfrm>
            <a:off x="3638550" y="910590"/>
            <a:ext cx="2428875" cy="169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数据需求</a:t>
            </a:r>
            <a:endParaRPr lang="zh-CN" altLang="en-US" dirty="0">
              <a:solidFill>
                <a:schemeClr val="tx2"/>
              </a:solidFill>
              <a:latin typeface="+mn-lt"/>
              <a:ea typeface="+mn-ea"/>
              <a:cs typeface="+mn-ea"/>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安全传输需求</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大量存储需求</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计算</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graphicFrame>
        <p:nvGraphicFramePr>
          <p:cNvPr id="3" name="表格 2"/>
          <p:cNvGraphicFramePr/>
          <p:nvPr>
            <p:custDataLst>
              <p:tags r:id="rId1"/>
            </p:custDataLst>
          </p:nvPr>
        </p:nvGraphicFramePr>
        <p:xfrm>
          <a:off x="3157538" y="3194050"/>
          <a:ext cx="5711190" cy="1515745"/>
        </p:xfrm>
        <a:graphic>
          <a:graphicData uri="http://schemas.openxmlformats.org/drawingml/2006/table">
            <a:tbl>
              <a:tblPr firstRow="1" bandRow="1">
                <a:tableStyleId>{5940675A-B579-460E-94D1-54222C63F5DA}</a:tableStyleId>
              </a:tblPr>
              <a:tblGrid>
                <a:gridCol w="1344930"/>
                <a:gridCol w="2315210"/>
                <a:gridCol w="2051050"/>
              </a:tblGrid>
              <a:tr h="3937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字段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 marR="6350" marT="6350" marB="0" vert="horz" anchor="ctr">
                    <a:lnL>
                      <a:noFill/>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存储类型</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含义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 marR="6350" marT="6350" marB="0" vert="horz" anchor="ctr">
                    <a:lnL w="1270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4790">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no</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IntegerField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工位编号</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4790">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id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CharField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操作分类</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4155">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value</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JSONField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具体值</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4155">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name</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CharField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操作名</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4155">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update_time</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DateTimeField</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pitchFamily="18" charset="0"/>
                          <a:cs typeface="Times New Roman" panose="02020603050405020304" pitchFamily="18" charset="0"/>
                        </a:rPr>
                        <a:t>时间</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14"/>
          <p:cNvSpPr txBox="1">
            <a:spLocks noChangeArrowheads="1"/>
          </p:cNvSpPr>
          <p:nvPr/>
        </p:nvSpPr>
        <p:spPr bwMode="auto">
          <a:xfrm>
            <a:off x="6251575" y="910590"/>
            <a:ext cx="2364105" cy="169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数据预处理</a:t>
            </a:r>
            <a:endParaRPr lang="zh-CN" altLang="en-US" dirty="0">
              <a:solidFill>
                <a:schemeClr val="tx2"/>
              </a:solidFill>
              <a:latin typeface="+mn-lt"/>
              <a:ea typeface="+mn-ea"/>
              <a:cs typeface="+mn-ea"/>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原始</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--&gt;</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存储</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格式化字符串</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角度</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--&gt;</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弧度</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sp>
        <p:nvSpPr>
          <p:cNvPr id="5" name="文本框 4"/>
          <p:cNvSpPr txBox="1"/>
          <p:nvPr/>
        </p:nvSpPr>
        <p:spPr>
          <a:xfrm>
            <a:off x="5054600" y="4777740"/>
            <a:ext cx="1196975"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表</a:t>
            </a:r>
            <a:r>
              <a:rPr lang="en-US" altLang="zh-CN" sz="1200">
                <a:latin typeface="宋体" panose="02010600030101010101" pitchFamily="2" charset="-122"/>
                <a:ea typeface="宋体" panose="02010600030101010101" pitchFamily="2" charset="-122"/>
                <a:cs typeface="宋体" panose="02010600030101010101" pitchFamily="2" charset="-122"/>
              </a:rPr>
              <a:t>1</a:t>
            </a:r>
            <a:r>
              <a:rPr lang="zh-CN" altLang="en-US" sz="1200">
                <a:latin typeface="宋体" panose="02010600030101010101" pitchFamily="2" charset="-122"/>
                <a:ea typeface="宋体" panose="02010600030101010101" pitchFamily="2" charset="-122"/>
                <a:cs typeface="宋体" panose="02010600030101010101" pitchFamily="2" charset="-122"/>
              </a:rPr>
              <a:t> 数据库表</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8" name="TextBox 26"/>
          <p:cNvSpPr txBox="1"/>
          <p:nvPr/>
        </p:nvSpPr>
        <p:spPr>
          <a:xfrm>
            <a:off x="3010010" y="160461"/>
            <a:ext cx="2219960" cy="337185"/>
          </a:xfrm>
          <a:prstGeom prst="rect">
            <a:avLst/>
          </a:prstGeom>
          <a:noFill/>
        </p:spPr>
        <p:txBody>
          <a:bodyPr wrap="none" rtlCol="0">
            <a:spAutoFit/>
          </a:bodyPr>
          <a:p>
            <a:pPr algn="l"/>
            <a:r>
              <a:rPr lang="en-US" sz="1600" b="1" dirty="0" smtClean="0">
                <a:solidFill>
                  <a:srgbClr val="004080"/>
                </a:solidFill>
                <a:latin typeface="+mn-ea"/>
                <a:cs typeface="+mn-ea"/>
                <a:sym typeface="+mn-ea"/>
              </a:rPr>
              <a:t>DEMAND&amp;HANDLE</a:t>
            </a:r>
            <a:endParaRPr lang="en-US" sz="1600" b="1" dirty="0">
              <a:solidFill>
                <a:srgbClr val="004080"/>
              </a:solidFill>
              <a:latin typeface="+mn-ea"/>
              <a:cs typeface="+mn-ea"/>
            </a:endParaRPr>
          </a:p>
        </p:txBody>
      </p:sp>
      <p:cxnSp>
        <p:nvCxnSpPr>
          <p:cNvPr id="11" name="直接连接符 10"/>
          <p:cNvCxnSpPr/>
          <p:nvPr/>
        </p:nvCxnSpPr>
        <p:spPr>
          <a:xfrm>
            <a:off x="2957337" y="225324"/>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par>
                          <p:cTn id="15" fill="hold">
                            <p:stCondLst>
                              <p:cond delay="0"/>
                            </p:stCondLst>
                            <p:childTnLst>
                              <p:par>
                                <p:cTn id="16" presetID="1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
                                        </p:tgtEl>
                                      </p:cBhvr>
                                    </p:animEffect>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par>
                                <p:cTn id="34" presetID="1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p:tgtEl>
                                          <p:spTgt spid="11"/>
                                        </p:tgtEl>
                                        <p:attrNameLst>
                                          <p:attrName>ppt_x</p:attrName>
                                        </p:attrNameLst>
                                      </p:cBhvr>
                                      <p:tavLst>
                                        <p:tav tm="0">
                                          <p:val>
                                            <p:strVal val="#ppt_x-#ppt_w*1.125000"/>
                                          </p:val>
                                        </p:tav>
                                        <p:tav tm="100000">
                                          <p:val>
                                            <p:strVal val="#ppt_x"/>
                                          </p:val>
                                        </p:tav>
                                      </p:tavLst>
                                    </p:anim>
                                    <p:animEffect transition="in" filter="wipe(right)">
                                      <p:cBhvr>
                                        <p:cTn id="37" dur="500"/>
                                        <p:tgtEl>
                                          <p:spTgt spid="11"/>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righ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autoUpdateAnimBg="0"/>
      <p:bldP spid="6" grpId="0"/>
      <p:bldP spid="10" grpId="0"/>
      <p:bldP spid="2" grpId="0"/>
      <p:bldP spid="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KSO_GN1"/>
          <p:cNvSpPr>
            <a:spLocks noChangeArrowheads="1"/>
          </p:cNvSpPr>
          <p:nvPr/>
        </p:nvSpPr>
        <p:spPr bwMode="auto">
          <a:xfrm>
            <a:off x="295752" y="1312632"/>
            <a:ext cx="579155" cy="579700"/>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04</a:t>
            </a:r>
            <a:endParaRPr lang="en-US" altLang="zh-CN" b="1" dirty="0">
              <a:solidFill>
                <a:schemeClr val="bg1"/>
              </a:solidFill>
              <a:cs typeface="+mn-ea"/>
              <a:sym typeface="+mn-lt"/>
            </a:endParaRPr>
          </a:p>
        </p:txBody>
      </p:sp>
      <p:sp>
        <p:nvSpPr>
          <p:cNvPr id="6" name="文本框 14"/>
          <p:cNvSpPr txBox="1">
            <a:spLocks noChangeArrowheads="1"/>
          </p:cNvSpPr>
          <p:nvPr/>
        </p:nvSpPr>
        <p:spPr bwMode="auto">
          <a:xfrm>
            <a:off x="4756785" y="771525"/>
            <a:ext cx="4305935" cy="280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后端开发</a:t>
            </a:r>
            <a:endParaRPr lang="zh-CN" altLang="en-US" b="1" dirty="0">
              <a:solidFill>
                <a:schemeClr val="tx2"/>
              </a:solidFill>
              <a:latin typeface="+mn-lt"/>
              <a:ea typeface="+mn-ea"/>
              <a:cs typeface="+mn-ea"/>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整体采用</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Django-MTV</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框架</a:t>
            </a:r>
            <a:endParaRPr lang="zh-CN" altLang="en-US" sz="1600" dirty="0">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配置</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settings</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配置</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url</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等</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数据采集模块、管理模块</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a:t>
            </a:r>
            <a:endParaRPr lang="zh-CN" altLang="en-US" sz="1600" dirty="0">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前端</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webSocket</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，提供查询，主动发送</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云端</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MQTT</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，新线程从</a:t>
            </a:r>
            <a:r>
              <a:rPr lang="en-US" altLang="zh-CN" sz="1600" dirty="0">
                <a:latin typeface="Times New Roman" panose="02020603050405020304" pitchFamily="18" charset="0"/>
                <a:ea typeface="楷体" panose="02010609060101010101" charset="-122"/>
                <a:cs typeface="Times New Roman" panose="02020603050405020304" pitchFamily="18" charset="0"/>
                <a:sym typeface="+mn-lt"/>
              </a:rPr>
              <a:t>Redis</a:t>
            </a:r>
            <a:r>
              <a:rPr lang="zh-CN" altLang="en-US" sz="1600" dirty="0">
                <a:latin typeface="Times New Roman" panose="02020603050405020304" pitchFamily="18" charset="0"/>
                <a:ea typeface="楷体" panose="02010609060101010101" charset="-122"/>
                <a:cs typeface="Times New Roman" panose="02020603050405020304" pitchFamily="18" charset="0"/>
                <a:sym typeface="+mn-lt"/>
              </a:rPr>
              <a:t>缓存访问数据，删除已访问</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sp>
        <p:nvSpPr>
          <p:cNvPr id="10" name="TextBox 25"/>
          <p:cNvSpPr txBox="1"/>
          <p:nvPr/>
        </p:nvSpPr>
        <p:spPr>
          <a:xfrm>
            <a:off x="954869" y="133942"/>
            <a:ext cx="1351280" cy="398780"/>
          </a:xfrm>
          <a:prstGeom prst="rect">
            <a:avLst/>
          </a:prstGeom>
          <a:noFill/>
        </p:spPr>
        <p:txBody>
          <a:bodyPr wrap="none" rtlCol="0">
            <a:spAutoFit/>
          </a:bodyPr>
          <a:p>
            <a:pPr algn="l"/>
            <a:r>
              <a:rPr lang="zh-CN" altLang="en-US" sz="2000" b="1" spc="300" dirty="0" smtClean="0">
                <a:solidFill>
                  <a:srgbClr val="004080"/>
                </a:solidFill>
                <a:latin typeface="+mn-ea"/>
                <a:cs typeface="+mn-ea"/>
                <a:sym typeface="+mn-ea"/>
              </a:rPr>
              <a:t>系统实现</a:t>
            </a:r>
            <a:endParaRPr lang="zh-CN" altLang="en-US" sz="2000" b="1" spc="300" dirty="0">
              <a:solidFill>
                <a:srgbClr val="004080"/>
              </a:solidFill>
              <a:latin typeface="+mn-ea"/>
              <a:cs typeface="+mn-ea"/>
            </a:endParaRPr>
          </a:p>
        </p:txBody>
      </p:sp>
      <p:sp>
        <p:nvSpPr>
          <p:cNvPr id="3" name="文本框 14"/>
          <p:cNvSpPr txBox="1">
            <a:spLocks noChangeArrowheads="1"/>
          </p:cNvSpPr>
          <p:nvPr/>
        </p:nvSpPr>
        <p:spPr bwMode="auto">
          <a:xfrm>
            <a:off x="875030" y="771525"/>
            <a:ext cx="4093845" cy="233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mn-lt"/>
                <a:ea typeface="+mn-ea"/>
                <a:cs typeface="+mn-ea"/>
                <a:sym typeface="+mn-lt"/>
              </a:rPr>
              <a:t>多协议数据传输接口</a:t>
            </a:r>
            <a:endParaRPr lang="zh-CN" altLang="en-US" b="1" dirty="0">
              <a:solidFill>
                <a:schemeClr val="tx2"/>
              </a:solidFill>
              <a:latin typeface="+mn-lt"/>
              <a:ea typeface="+mn-ea"/>
              <a:cs typeface="+mn-ea"/>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SDK搭建OPC UA客户端和服务器</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设置安全策略，添加证书和密钥</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(OpenSSL)</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楷体" panose="02010609060101010101" charset="-122"/>
                <a:ea typeface="楷体" panose="02010609060101010101" charset="-122"/>
                <a:cs typeface="楷体" panose="02010609060101010101" charset="-122"/>
                <a:sym typeface="+mn-lt"/>
              </a:rPr>
              <a:t>将实现好</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的webSocket、MQTT和OPC UA集成</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sp>
        <p:nvSpPr>
          <p:cNvPr id="4" name="文本框 14"/>
          <p:cNvSpPr txBox="1">
            <a:spLocks noChangeArrowheads="1"/>
          </p:cNvSpPr>
          <p:nvPr/>
        </p:nvSpPr>
        <p:spPr bwMode="auto">
          <a:xfrm>
            <a:off x="875030" y="3283585"/>
            <a:ext cx="6299835" cy="169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285750" indent="-285750" algn="just" fontAlgn="auto">
              <a:lnSpc>
                <a:spcPct val="130000"/>
              </a:lnSpc>
              <a:spcBef>
                <a:spcPts val="600"/>
              </a:spcBef>
              <a:spcAft>
                <a:spcPts val="600"/>
              </a:spcAft>
              <a:buFont typeface="Wingdings" panose="05000000000000000000" charset="0"/>
              <a:buChar char="Ø"/>
            </a:pPr>
            <a:r>
              <a:rPr lang="zh-CN" altLang="en-US" b="1" dirty="0">
                <a:solidFill>
                  <a:schemeClr val="tx2"/>
                </a:solidFill>
                <a:latin typeface="Times New Roman" panose="02020603050405020304" pitchFamily="18" charset="0"/>
                <a:ea typeface="+mn-ea"/>
                <a:cs typeface="Times New Roman" panose="02020603050405020304" pitchFamily="18" charset="0"/>
                <a:sym typeface="+mn-lt"/>
              </a:rPr>
              <a:t>数据采集模块</a:t>
            </a:r>
            <a:endParaRPr lang="en-US" altLang="zh-CN" b="1" dirty="0">
              <a:solidFill>
                <a:schemeClr val="tx2"/>
              </a:solidFill>
              <a:latin typeface="Times New Roman" panose="02020603050405020304" pitchFamily="18" charset="0"/>
              <a:ea typeface="+mn-ea"/>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部署</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kafka</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消息队列服务，建立生产者和消费者线程</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数据通过</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HTPP</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请求采集，</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将采集到的数据扔进</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kafka</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消息队列</a:t>
            </a:r>
            <a:endPar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a:p>
            <a:pPr marL="628650" lvl="1" indent="-171450" algn="just" fontAlgn="auto">
              <a:lnSpc>
                <a:spcPct val="130000"/>
              </a:lnSpc>
              <a:spcBef>
                <a:spcPts val="600"/>
              </a:spcBef>
              <a:buFont typeface="Arial" panose="020B0604020202020204" pitchFamily="34" charset="0"/>
              <a:buChar char="•"/>
            </a:pP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消费者从</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kafka</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里拉取数据存入</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MySQL</a:t>
            </a:r>
            <a:r>
              <a:rPr lang="zh-CN" altLang="en-US"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a:t>
            </a:r>
            <a:r>
              <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rPr>
              <a:t>Redis</a:t>
            </a:r>
            <a:endParaRPr lang="en-US" altLang="zh-CN" sz="1600" dirty="0">
              <a:solidFill>
                <a:schemeClr val="tx1"/>
              </a:solidFill>
              <a:latin typeface="Times New Roman" panose="02020603050405020304" pitchFamily="18" charset="0"/>
              <a:ea typeface="楷体" panose="02010609060101010101" charset="-122"/>
              <a:cs typeface="Times New Roman" panose="02020603050405020304" pitchFamily="18" charset="0"/>
              <a:sym typeface="+mn-lt"/>
            </a:endParaRPr>
          </a:p>
        </p:txBody>
      </p:sp>
      <p:sp>
        <p:nvSpPr>
          <p:cNvPr id="8" name="TextBox 26"/>
          <p:cNvSpPr txBox="1"/>
          <p:nvPr/>
        </p:nvSpPr>
        <p:spPr>
          <a:xfrm>
            <a:off x="2402950" y="195386"/>
            <a:ext cx="2099310" cy="337185"/>
          </a:xfrm>
          <a:prstGeom prst="rect">
            <a:avLst/>
          </a:prstGeom>
          <a:noFill/>
        </p:spPr>
        <p:txBody>
          <a:bodyPr wrap="none" rtlCol="0">
            <a:spAutoFit/>
          </a:bodyPr>
          <a:p>
            <a:pPr algn="l"/>
            <a:r>
              <a:rPr lang="en-US" altLang="zh-CN" sz="1600" b="1" dirty="0" smtClean="0">
                <a:solidFill>
                  <a:srgbClr val="004080"/>
                </a:solidFill>
                <a:latin typeface="+mn-ea"/>
                <a:cs typeface="+mn-ea"/>
                <a:sym typeface="+mn-ea"/>
              </a:rPr>
              <a:t>IMPLEMENTATION</a:t>
            </a:r>
            <a:endParaRPr lang="zh-CN" altLang="en-US" sz="1600" b="1" dirty="0">
              <a:solidFill>
                <a:srgbClr val="004080"/>
              </a:solidFill>
              <a:latin typeface="+mn-ea"/>
              <a:cs typeface="+mn-ea"/>
            </a:endParaRPr>
          </a:p>
        </p:txBody>
      </p:sp>
      <p:cxnSp>
        <p:nvCxnSpPr>
          <p:cNvPr id="9" name="直接连接符 8"/>
          <p:cNvCxnSpPr/>
          <p:nvPr/>
        </p:nvCxnSpPr>
        <p:spPr>
          <a:xfrm>
            <a:off x="2350277" y="260249"/>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par>
                          <p:cTn id="15" fill="hold">
                            <p:stCondLst>
                              <p:cond delay="0"/>
                            </p:stCondLst>
                            <p:childTnLst>
                              <p:par>
                                <p:cTn id="16" presetID="1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par>
                                <p:cTn id="34" presetID="12" presetClass="entr" presetSubtype="8"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ppt_x</p:attrName>
                                        </p:attrNameLst>
                                      </p:cBhvr>
                                      <p:tavLst>
                                        <p:tav tm="0">
                                          <p:val>
                                            <p:strVal val="#ppt_x-#ppt_w*1.125000"/>
                                          </p:val>
                                        </p:tav>
                                        <p:tav tm="100000">
                                          <p:val>
                                            <p:strVal val="#ppt_x"/>
                                          </p:val>
                                        </p:tav>
                                      </p:tavLst>
                                    </p:anim>
                                    <p:animEffect transition="in" filter="wipe(right)">
                                      <p:cBhvr>
                                        <p:cTn id="37" dur="500"/>
                                        <p:tgtEl>
                                          <p:spTgt spid="9"/>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righ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autoUpdateAnimBg="0"/>
      <p:bldP spid="6" grpId="0"/>
      <p:bldP spid="10" grpId="0"/>
      <p:bldP spid="3" grpId="0"/>
      <p:bldP spid="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 name="组合 302"/>
          <p:cNvGrpSpPr/>
          <p:nvPr/>
        </p:nvGrpSpPr>
        <p:grpSpPr>
          <a:xfrm>
            <a:off x="1419188" y="1995255"/>
            <a:ext cx="1184313" cy="1184313"/>
            <a:chOff x="1419188" y="1995255"/>
            <a:chExt cx="1184313" cy="1184313"/>
          </a:xfrm>
        </p:grpSpPr>
        <p:sp>
          <p:nvSpPr>
            <p:cNvPr id="306" name="椭圆 305"/>
            <p:cNvSpPr/>
            <p:nvPr/>
          </p:nvSpPr>
          <p:spPr>
            <a:xfrm>
              <a:off x="1419188" y="1995255"/>
              <a:ext cx="1184313" cy="1184313"/>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07" name="Freeform 5"/>
            <p:cNvSpPr>
              <a:spLocks noChangeAspect="1" noEditPoints="1"/>
            </p:cNvSpPr>
            <p:nvPr/>
          </p:nvSpPr>
          <p:spPr bwMode="auto">
            <a:xfrm>
              <a:off x="1733575" y="2357912"/>
              <a:ext cx="555539" cy="459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08" name="组合 307"/>
          <p:cNvGrpSpPr/>
          <p:nvPr/>
        </p:nvGrpSpPr>
        <p:grpSpPr>
          <a:xfrm>
            <a:off x="3134469" y="1995255"/>
            <a:ext cx="1184313" cy="1184313"/>
            <a:chOff x="3134469" y="1995255"/>
            <a:chExt cx="1184313" cy="1184313"/>
          </a:xfrm>
        </p:grpSpPr>
        <p:sp>
          <p:nvSpPr>
            <p:cNvPr id="311" name="椭圆 310"/>
            <p:cNvSpPr/>
            <p:nvPr/>
          </p:nvSpPr>
          <p:spPr>
            <a:xfrm>
              <a:off x="3134469" y="1995255"/>
              <a:ext cx="1184313" cy="1184313"/>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12" name="Freeform 9"/>
            <p:cNvSpPr>
              <a:spLocks noChangeAspect="1" noEditPoints="1"/>
            </p:cNvSpPr>
            <p:nvPr/>
          </p:nvSpPr>
          <p:spPr bwMode="auto">
            <a:xfrm>
              <a:off x="3282927" y="2357912"/>
              <a:ext cx="887399" cy="459000"/>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13" name="组合 312"/>
          <p:cNvGrpSpPr/>
          <p:nvPr/>
        </p:nvGrpSpPr>
        <p:grpSpPr>
          <a:xfrm>
            <a:off x="4849750" y="1995255"/>
            <a:ext cx="1184313" cy="1184313"/>
            <a:chOff x="4849750" y="1995255"/>
            <a:chExt cx="1184313" cy="1184313"/>
          </a:xfrm>
        </p:grpSpPr>
        <p:sp>
          <p:nvSpPr>
            <p:cNvPr id="316" name="椭圆 315"/>
            <p:cNvSpPr/>
            <p:nvPr/>
          </p:nvSpPr>
          <p:spPr>
            <a:xfrm>
              <a:off x="4849750" y="1995255"/>
              <a:ext cx="1184313" cy="1184313"/>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17" name="Freeform 13"/>
            <p:cNvSpPr>
              <a:spLocks noChangeAspect="1" noEditPoints="1"/>
            </p:cNvSpPr>
            <p:nvPr/>
          </p:nvSpPr>
          <p:spPr bwMode="auto">
            <a:xfrm>
              <a:off x="5187677" y="2357912"/>
              <a:ext cx="508460" cy="459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grpSp>
        <p:nvGrpSpPr>
          <p:cNvPr id="318" name="组合 317"/>
          <p:cNvGrpSpPr/>
          <p:nvPr/>
        </p:nvGrpSpPr>
        <p:grpSpPr>
          <a:xfrm>
            <a:off x="6565030" y="1995255"/>
            <a:ext cx="1184313" cy="1184313"/>
            <a:chOff x="6565030" y="1995255"/>
            <a:chExt cx="1184313" cy="1184313"/>
          </a:xfrm>
        </p:grpSpPr>
        <p:sp>
          <p:nvSpPr>
            <p:cNvPr id="321" name="椭圆 320"/>
            <p:cNvSpPr/>
            <p:nvPr/>
          </p:nvSpPr>
          <p:spPr>
            <a:xfrm>
              <a:off x="6565030" y="1995255"/>
              <a:ext cx="1184313" cy="1184313"/>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endParaRPr>
            </a:p>
          </p:txBody>
        </p:sp>
        <p:sp>
          <p:nvSpPr>
            <p:cNvPr id="322" name="Freeform 17"/>
            <p:cNvSpPr>
              <a:spLocks noChangeAspect="1" noEditPoints="1"/>
            </p:cNvSpPr>
            <p:nvPr/>
          </p:nvSpPr>
          <p:spPr bwMode="auto">
            <a:xfrm>
              <a:off x="6956375" y="2357912"/>
              <a:ext cx="401624" cy="459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solidFill>
            <a:ln>
              <a:noFill/>
            </a:ln>
          </p:spPr>
          <p:txBody>
            <a:bodyPr vert="horz" wrap="square" lIns="68580" tIns="34290" rIns="68580" bIns="34290" numCol="1" anchor="t" anchorCtr="0" compatLnSpc="1"/>
            <a:lstStyle/>
            <a:p>
              <a:endParaRPr lang="zh-CN" altLang="en-US" sz="1015">
                <a:cs typeface="+mn-ea"/>
              </a:endParaRPr>
            </a:p>
          </p:txBody>
        </p:sp>
      </p:grpSp>
      <p:sp>
        <p:nvSpPr>
          <p:cNvPr id="323" name="文本框 322"/>
          <p:cNvSpPr txBox="1"/>
          <p:nvPr/>
        </p:nvSpPr>
        <p:spPr>
          <a:xfrm>
            <a:off x="1932236" y="3650023"/>
            <a:ext cx="3770630" cy="1198880"/>
          </a:xfrm>
          <a:prstGeom prst="rect">
            <a:avLst/>
          </a:prstGeom>
          <a:noFill/>
        </p:spPr>
        <p:txBody>
          <a:bodyPr wrap="none" rtlCol="0">
            <a:spAutoFit/>
          </a:bodyPr>
          <a:lstStyle/>
          <a:p>
            <a:pPr algn="l" fontAlgn="auto">
              <a:lnSpc>
                <a:spcPct val="150000"/>
              </a:lnSpc>
            </a:pPr>
            <a:r>
              <a:rPr lang="zh-CN" altLang="en-US" sz="1600" b="1" dirty="0">
                <a:latin typeface="+mn-ea"/>
                <a:cs typeface="+mn-ea"/>
              </a:rPr>
              <a:t>多数据库存储架构设计与实现</a:t>
            </a:r>
            <a:endParaRPr lang="zh-CN" altLang="en-US" sz="1600" b="1" dirty="0">
              <a:latin typeface="+mn-ea"/>
              <a:cs typeface="+mn-ea"/>
            </a:endParaRPr>
          </a:p>
          <a:p>
            <a:pPr marL="742950" lvl="1" indent="-285750" algn="l">
              <a:buFont typeface="Arial" panose="020B0604020202020204" pitchFamily="34" charset="0"/>
              <a:buChar char="•"/>
            </a:pPr>
            <a:endParaRPr lang="zh-CN" altLang="en-US" sz="1600" dirty="0">
              <a:latin typeface="+mn-ea"/>
              <a:cs typeface="+mn-ea"/>
            </a:endParaRPr>
          </a:p>
          <a:p>
            <a:pPr marL="742950" lvl="1" indent="-285750" algn="l">
              <a:buFont typeface="Arial" panose="020B0604020202020204" pitchFamily="34" charset="0"/>
              <a:buChar char="•"/>
            </a:pPr>
            <a:r>
              <a:rPr lang="zh-CN" altLang="en-US" sz="1600" dirty="0">
                <a:latin typeface="+mn-ea"/>
                <a:cs typeface="+mn-ea"/>
              </a:rPr>
              <a:t>从消息中间件到数据库再到缓存</a:t>
            </a:r>
            <a:endParaRPr lang="zh-CN" altLang="en-US" sz="1600" dirty="0">
              <a:latin typeface="+mn-ea"/>
              <a:cs typeface="+mn-ea"/>
            </a:endParaRPr>
          </a:p>
          <a:p>
            <a:pPr marL="742950" lvl="1" indent="-285750" algn="l">
              <a:buFont typeface="Arial" panose="020B0604020202020204" pitchFamily="34" charset="0"/>
              <a:buChar char="•"/>
            </a:pPr>
            <a:r>
              <a:rPr lang="zh-CN" altLang="en-US" sz="1600" dirty="0">
                <a:latin typeface="+mn-ea"/>
                <a:cs typeface="+mn-ea"/>
              </a:rPr>
              <a:t>确保数据读写一致性和无错性</a:t>
            </a:r>
            <a:endParaRPr lang="zh-CN" altLang="en-US" sz="1600" dirty="0">
              <a:latin typeface="+mn-ea"/>
              <a:cs typeface="+mn-ea"/>
            </a:endParaRPr>
          </a:p>
        </p:txBody>
      </p:sp>
      <p:sp>
        <p:nvSpPr>
          <p:cNvPr id="324" name="文本框 323"/>
          <p:cNvSpPr txBox="1"/>
          <p:nvPr/>
        </p:nvSpPr>
        <p:spPr>
          <a:xfrm>
            <a:off x="1368037" y="3649799"/>
            <a:ext cx="611065" cy="553998"/>
          </a:xfrm>
          <a:prstGeom prst="rect">
            <a:avLst/>
          </a:prstGeom>
          <a:noFill/>
        </p:spPr>
        <p:txBody>
          <a:bodyPr wrap="none" rtlCol="0">
            <a:spAutoFit/>
          </a:bodyPr>
          <a:lstStyle/>
          <a:p>
            <a:r>
              <a:rPr lang="en-US" altLang="zh-CN" sz="3000" dirty="0">
                <a:cs typeface="+mn-ea"/>
              </a:rPr>
              <a:t>01</a:t>
            </a:r>
            <a:endParaRPr lang="zh-CN" altLang="en-US" sz="3000" dirty="0">
              <a:cs typeface="+mn-ea"/>
            </a:endParaRPr>
          </a:p>
        </p:txBody>
      </p:sp>
      <p:grpSp>
        <p:nvGrpSpPr>
          <p:cNvPr id="328" name="组合 327"/>
          <p:cNvGrpSpPr/>
          <p:nvPr/>
        </p:nvGrpSpPr>
        <p:grpSpPr>
          <a:xfrm>
            <a:off x="3282950" y="768350"/>
            <a:ext cx="5608320" cy="1171106"/>
            <a:chOff x="3907315" y="1526529"/>
            <a:chExt cx="6921998" cy="1562431"/>
          </a:xfrm>
        </p:grpSpPr>
        <p:sp>
          <p:nvSpPr>
            <p:cNvPr id="329" name="文本框 328"/>
            <p:cNvSpPr txBox="1"/>
            <p:nvPr/>
          </p:nvSpPr>
          <p:spPr>
            <a:xfrm>
              <a:off x="4608856" y="1652981"/>
              <a:ext cx="6220457" cy="1435979"/>
            </a:xfrm>
            <a:prstGeom prst="rect">
              <a:avLst/>
            </a:prstGeom>
            <a:noFill/>
          </p:spPr>
          <p:txBody>
            <a:bodyPr wrap="square" rtlCol="0">
              <a:spAutoFit/>
            </a:bodyPr>
            <a:lstStyle/>
            <a:p>
              <a:pPr algn="l"/>
              <a:r>
                <a:rPr lang="zh-CN" altLang="en-US" sz="1600" b="1" dirty="0">
                  <a:latin typeface="+mn-ea"/>
                  <a:cs typeface="+mn-ea"/>
                </a:rPr>
                <a:t>集群管理及优化设计</a:t>
              </a:r>
              <a:endParaRPr lang="zh-CN" altLang="en-US" sz="1600" b="1" dirty="0">
                <a:latin typeface="+mn-ea"/>
                <a:cs typeface="+mn-ea"/>
              </a:endParaRPr>
            </a:p>
            <a:p>
              <a:pPr marL="742950" lvl="1" indent="-285750" algn="l">
                <a:buFont typeface="Arial" panose="020B0604020202020204" pitchFamily="34" charset="0"/>
                <a:buChar char="•"/>
              </a:pPr>
              <a:endParaRPr lang="en-US" altLang="zh-CN" sz="1600" dirty="0">
                <a:latin typeface="+mn-ea"/>
                <a:cs typeface="+mn-ea"/>
              </a:endParaRPr>
            </a:p>
            <a:p>
              <a:pPr marL="742950" lvl="1" indent="-285750" algn="l">
                <a:buFont typeface="Arial" panose="020B0604020202020204" pitchFamily="34" charset="0"/>
                <a:buChar char="•"/>
              </a:pPr>
              <a:r>
                <a:rPr lang="en-US" altLang="zh-CN" sz="1600" dirty="0">
                  <a:latin typeface="+mn-ea"/>
                  <a:cs typeface="+mn-ea"/>
                </a:rPr>
                <a:t>kafka</a:t>
              </a:r>
              <a:r>
                <a:rPr lang="zh-CN" altLang="en-US" sz="1600" dirty="0">
                  <a:latin typeface="+mn-ea"/>
                  <a:cs typeface="+mn-ea"/>
                </a:rPr>
                <a:t>分区</a:t>
              </a:r>
              <a:r>
                <a:rPr lang="en-US" altLang="zh-CN" sz="1600" dirty="0">
                  <a:latin typeface="+mn-ea"/>
                  <a:cs typeface="+mn-ea"/>
                </a:rPr>
                <a:t>--</a:t>
              </a:r>
              <a:r>
                <a:rPr lang="zh-CN" altLang="en-US" sz="1600" dirty="0">
                  <a:latin typeface="+mn-ea"/>
                  <a:cs typeface="+mn-ea"/>
                </a:rPr>
                <a:t>确保数据读写一致性和无错性</a:t>
              </a:r>
              <a:endParaRPr lang="zh-CN" altLang="en-US" sz="1600" dirty="0">
                <a:latin typeface="+mn-ea"/>
                <a:cs typeface="+mn-ea"/>
              </a:endParaRPr>
            </a:p>
            <a:p>
              <a:pPr marL="742950" lvl="1" indent="-285750" algn="l">
                <a:buFont typeface="Arial" panose="020B0604020202020204" pitchFamily="34" charset="0"/>
                <a:buChar char="•"/>
              </a:pPr>
              <a:r>
                <a:rPr lang="zh-CN" altLang="en-US" sz="1600" dirty="0">
                  <a:latin typeface="+mn-ea"/>
                  <a:cs typeface="+mn-ea"/>
                </a:rPr>
                <a:t>存取优化、多线程</a:t>
              </a:r>
              <a:r>
                <a:rPr lang="en-US" altLang="zh-CN" sz="1600" dirty="0">
                  <a:latin typeface="+mn-ea"/>
                  <a:cs typeface="+mn-ea"/>
                </a:rPr>
                <a:t>--</a:t>
              </a:r>
              <a:r>
                <a:rPr lang="zh-CN" altLang="en-US" sz="1600" dirty="0">
                  <a:latin typeface="+mn-ea"/>
                  <a:cs typeface="+mn-ea"/>
                </a:rPr>
                <a:t>分离任务、</a:t>
              </a:r>
              <a:r>
                <a:rPr lang="zh-CN" altLang="en-US" sz="1600" dirty="0">
                  <a:latin typeface="+mn-ea"/>
                  <a:cs typeface="+mn-ea"/>
                </a:rPr>
                <a:t>提高读写性能</a:t>
              </a:r>
              <a:endParaRPr lang="zh-CN" altLang="en-US" sz="1600" dirty="0">
                <a:latin typeface="+mn-ea"/>
                <a:cs typeface="+mn-ea"/>
              </a:endParaRPr>
            </a:p>
          </p:txBody>
        </p:sp>
        <p:sp>
          <p:nvSpPr>
            <p:cNvPr id="330" name="文本框 329"/>
            <p:cNvSpPr txBox="1"/>
            <p:nvPr/>
          </p:nvSpPr>
          <p:spPr>
            <a:xfrm>
              <a:off x="3907315" y="1526529"/>
              <a:ext cx="814753" cy="737899"/>
            </a:xfrm>
            <a:prstGeom prst="rect">
              <a:avLst/>
            </a:prstGeom>
            <a:noFill/>
          </p:spPr>
          <p:txBody>
            <a:bodyPr wrap="square" rtlCol="0">
              <a:spAutoFit/>
            </a:bodyPr>
            <a:lstStyle/>
            <a:p>
              <a:r>
                <a:rPr lang="en-US" altLang="zh-CN" sz="3000" dirty="0">
                  <a:cs typeface="+mn-ea"/>
                </a:rPr>
                <a:t>02</a:t>
              </a:r>
              <a:endParaRPr lang="zh-CN" altLang="en-US" sz="3000" dirty="0">
                <a:cs typeface="+mn-ea"/>
              </a:endParaRPr>
            </a:p>
          </p:txBody>
        </p:sp>
      </p:grpSp>
      <p:sp>
        <p:nvSpPr>
          <p:cNvPr id="5" name="TextBox 25"/>
          <p:cNvSpPr txBox="1"/>
          <p:nvPr/>
        </p:nvSpPr>
        <p:spPr>
          <a:xfrm>
            <a:off x="1005446" y="164945"/>
            <a:ext cx="1351280" cy="398780"/>
          </a:xfrm>
          <a:prstGeom prst="rect">
            <a:avLst/>
          </a:prstGeom>
          <a:noFill/>
        </p:spPr>
        <p:txBody>
          <a:bodyPr wrap="none" rtlCol="0">
            <a:spAutoFit/>
          </a:bodyPr>
          <a:lstStyle/>
          <a:p>
            <a:r>
              <a:rPr lang="zh-CN" altLang="en-US" sz="2000" b="1" spc="300" dirty="0">
                <a:solidFill>
                  <a:srgbClr val="004080"/>
                </a:solidFill>
                <a:latin typeface="+mn-ea"/>
                <a:cs typeface="+mn-ea"/>
              </a:rPr>
              <a:t>关键技术</a:t>
            </a:r>
            <a:endParaRPr lang="zh-CN" altLang="en-US" sz="2000" b="1" spc="300" dirty="0">
              <a:solidFill>
                <a:srgbClr val="004080"/>
              </a:solidFill>
              <a:latin typeface="+mn-ea"/>
              <a:cs typeface="+mn-ea"/>
            </a:endParaRPr>
          </a:p>
        </p:txBody>
      </p:sp>
      <p:sp>
        <p:nvSpPr>
          <p:cNvPr id="6" name="TextBox 26"/>
          <p:cNvSpPr txBox="1"/>
          <p:nvPr/>
        </p:nvSpPr>
        <p:spPr>
          <a:xfrm>
            <a:off x="2474705" y="195386"/>
            <a:ext cx="2251710" cy="337185"/>
          </a:xfrm>
          <a:prstGeom prst="rect">
            <a:avLst/>
          </a:prstGeom>
          <a:noFill/>
        </p:spPr>
        <p:txBody>
          <a:bodyPr wrap="none" rtlCol="0">
            <a:spAutoFit/>
          </a:bodyPr>
          <a:lstStyle/>
          <a:p>
            <a:pPr algn="l"/>
            <a:r>
              <a:rPr lang="en-US" altLang="zh-CN" sz="1600" b="1" dirty="0" smtClean="0">
                <a:solidFill>
                  <a:srgbClr val="004080"/>
                </a:solidFill>
                <a:latin typeface="+mn-ea"/>
                <a:cs typeface="+mn-ea"/>
              </a:rPr>
              <a:t>KEY TECHNOLOGIES</a:t>
            </a:r>
            <a:endParaRPr lang="zh-CN" altLang="en-US" sz="1600" b="1" dirty="0">
              <a:solidFill>
                <a:srgbClr val="004080"/>
              </a:solidFill>
              <a:latin typeface="+mn-ea"/>
              <a:cs typeface="+mn-ea"/>
            </a:endParaRPr>
          </a:p>
        </p:txBody>
      </p:sp>
      <p:cxnSp>
        <p:nvCxnSpPr>
          <p:cNvPr id="7" name="直接连接符 6"/>
          <p:cNvCxnSpPr/>
          <p:nvPr/>
        </p:nvCxnSpPr>
        <p:spPr>
          <a:xfrm>
            <a:off x="2422032" y="260249"/>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750"/>
                                  </p:stCondLst>
                                  <p:childTnLst>
                                    <p:set>
                                      <p:cBhvr>
                                        <p:cTn id="19" dur="1" fill="hold">
                                          <p:stCondLst>
                                            <p:cond delay="0"/>
                                          </p:stCondLst>
                                        </p:cTn>
                                        <p:tgtEl>
                                          <p:spTgt spid="318"/>
                                        </p:tgtEl>
                                        <p:attrNameLst>
                                          <p:attrName>style.visibility</p:attrName>
                                        </p:attrNameLst>
                                      </p:cBhvr>
                                      <p:to>
                                        <p:strVal val="visible"/>
                                      </p:to>
                                    </p:set>
                                    <p:animEffect transition="in" filter="fade">
                                      <p:cBhvr>
                                        <p:cTn id="20" dur="500"/>
                                        <p:tgtEl>
                                          <p:spTgt spid="318"/>
                                        </p:tgtEl>
                                      </p:cBhvr>
                                    </p:animEffect>
                                  </p:childTnLst>
                                </p:cTn>
                              </p:par>
                              <p:par>
                                <p:cTn id="21" presetID="10" presetClass="entr" presetSubtype="0" fill="hold" nodeType="withEffect">
                                  <p:stCondLst>
                                    <p:cond delay="750"/>
                                  </p:stCondLst>
                                  <p:childTnLst>
                                    <p:set>
                                      <p:cBhvr>
                                        <p:cTn id="22" dur="1" fill="hold">
                                          <p:stCondLst>
                                            <p:cond delay="0"/>
                                          </p:stCondLst>
                                        </p:cTn>
                                        <p:tgtEl>
                                          <p:spTgt spid="313"/>
                                        </p:tgtEl>
                                        <p:attrNameLst>
                                          <p:attrName>style.visibility</p:attrName>
                                        </p:attrNameLst>
                                      </p:cBhvr>
                                      <p:to>
                                        <p:strVal val="visible"/>
                                      </p:to>
                                    </p:set>
                                    <p:animEffect transition="in" filter="fade">
                                      <p:cBhvr>
                                        <p:cTn id="23" dur="500"/>
                                        <p:tgtEl>
                                          <p:spTgt spid="313"/>
                                        </p:tgtEl>
                                      </p:cBhvr>
                                    </p:animEffect>
                                  </p:childTnLst>
                                </p:cTn>
                              </p:par>
                              <p:par>
                                <p:cTn id="24" presetID="10" presetClass="entr" presetSubtype="0" fill="hold" nodeType="withEffect">
                                  <p:stCondLst>
                                    <p:cond delay="750"/>
                                  </p:stCondLst>
                                  <p:childTnLst>
                                    <p:set>
                                      <p:cBhvr>
                                        <p:cTn id="25" dur="1" fill="hold">
                                          <p:stCondLst>
                                            <p:cond delay="0"/>
                                          </p:stCondLst>
                                        </p:cTn>
                                        <p:tgtEl>
                                          <p:spTgt spid="308"/>
                                        </p:tgtEl>
                                        <p:attrNameLst>
                                          <p:attrName>style.visibility</p:attrName>
                                        </p:attrNameLst>
                                      </p:cBhvr>
                                      <p:to>
                                        <p:strVal val="visible"/>
                                      </p:to>
                                    </p:set>
                                    <p:animEffect transition="in" filter="fade">
                                      <p:cBhvr>
                                        <p:cTn id="26" dur="500"/>
                                        <p:tgtEl>
                                          <p:spTgt spid="308"/>
                                        </p:tgtEl>
                                      </p:cBhvr>
                                    </p:animEffect>
                                  </p:childTnLst>
                                </p:cTn>
                              </p:par>
                              <p:par>
                                <p:cTn id="27" presetID="10" presetClass="entr" presetSubtype="0" fill="hold" nodeType="withEffect">
                                  <p:stCondLst>
                                    <p:cond delay="750"/>
                                  </p:stCondLst>
                                  <p:childTnLst>
                                    <p:set>
                                      <p:cBhvr>
                                        <p:cTn id="28" dur="1" fill="hold">
                                          <p:stCondLst>
                                            <p:cond delay="0"/>
                                          </p:stCondLst>
                                        </p:cTn>
                                        <p:tgtEl>
                                          <p:spTgt spid="303"/>
                                        </p:tgtEl>
                                        <p:attrNameLst>
                                          <p:attrName>style.visibility</p:attrName>
                                        </p:attrNameLst>
                                      </p:cBhvr>
                                      <p:to>
                                        <p:strVal val="visible"/>
                                      </p:to>
                                    </p:set>
                                    <p:animEffect transition="in" filter="fade">
                                      <p:cBhvr>
                                        <p:cTn id="29" dur="500"/>
                                        <p:tgtEl>
                                          <p:spTgt spid="303"/>
                                        </p:tgtEl>
                                      </p:cBhvr>
                                    </p:animEffect>
                                  </p:childTnLst>
                                </p:cTn>
                              </p:par>
                              <p:par>
                                <p:cTn id="30" presetID="0" presetClass="path" presetSubtype="0" accel="50000" decel="50000" fill="hold" nodeType="withEffect">
                                  <p:stCondLst>
                                    <p:cond delay="750"/>
                                  </p:stCondLst>
                                  <p:childTnLst>
                                    <p:animMotion origin="layout" path="M -0.67291 0.25154 L -0.67291 0.25185 C -0.6533 0.23889 -0.64722 0.23364 -0.62708 0.22562 C -0.60694 0.21759 -0.58628 0.21389 -0.56666 0.2034 C -0.53229 0.18457 -0.49774 0.16451 -0.4625 0.15154 C -0.44548 0.14506 -0.42778 0.14167 -0.41041 0.13673 C -0.2658 0.05401 -0.43055 0.14259 -0.30225 0.08858 C -0.23628 0.06049 -0.30816 0.07469 -0.24583 0.06636 C -0.22673 0.05988 -0.22534 0.05895 -0.20833 0.05525 C -0.19739 0.05247 -0.18611 0.05154 -0.175 0.04784 C -0.1717 0.04661 -0.16823 0.04537 -0.16458 0.04414 C -0.15625 0.04043 -0.14809 0.03549 -0.13975 0.03302 C -0.10937 0.02315 -0.12448 0.02685 -0.09375 0.02191 C -0.07205 0.00895 -0.0901 0.01759 -0.06041 0.0108 C -0.05694 0.00988 -0.05364 0.00772 -0.05 0.0071 C -0.04253 0.00525 -0.03472 0.00463 -0.02708 0.0034 C -0.0033 -0.00093 -0.0158 -0.00031 -2.22222E-6 -0.00031 L -2.22222E-6 -2.46914E-7 " pathEditMode="relative" rAng="0" ptsTypes="AAAAAAAAAAAAAAAAAA">
                                      <p:cBhvr>
                                        <p:cTn id="31" dur="2000" fill="hold"/>
                                        <p:tgtEl>
                                          <p:spTgt spid="318"/>
                                        </p:tgtEl>
                                        <p:attrNameLst>
                                          <p:attrName>ppt_x</p:attrName>
                                          <p:attrName>ppt_y</p:attrName>
                                        </p:attrNameLst>
                                      </p:cBhvr>
                                      <p:rCtr x="33646" y="-12593"/>
                                    </p:animMotion>
                                  </p:childTnLst>
                                </p:cTn>
                              </p:par>
                              <p:par>
                                <p:cTn id="32" presetID="0" presetClass="path" presetSubtype="0" accel="50000" decel="50000" fill="hold" nodeType="withEffect">
                                  <p:stCondLst>
                                    <p:cond delay="500"/>
                                  </p:stCondLst>
                                  <p:childTnLst>
                                    <p:animMotion origin="layout" path="M -0.67275 0.25154 L -0.67275 0.25185 C -0.65313 0.23889 -0.64705 0.23364 -0.62691 0.22562 C -0.60678 0.21759 -0.58612 0.21389 -0.5665 0.2034 C -0.5323 0.18457 -0.49757 0.16451 -0.46233 0.15154 C -0.44532 0.14506 -0.42778 0.14167 -0.41042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8 0.02191 C -0.07187 0.00895 -0.08993 0.01759 -0.06024 0.0108 C -0.05694 0.00988 -0.05348 0.00772 -0.04999 0.0071 C -0.04237 0.00525 -0.03472 0.00463 -0.02708 0.0034 C -0.00329 -0.00093 -0.01579 -0.00031 5E-6 -0.00031 L 5E-6 -2.46914E-7 " pathEditMode="relative" rAng="0" ptsTypes="AAAAAAAAAAAAAAAAAA">
                                      <p:cBhvr>
                                        <p:cTn id="33" dur="2000" fill="hold"/>
                                        <p:tgtEl>
                                          <p:spTgt spid="313"/>
                                        </p:tgtEl>
                                        <p:attrNameLst>
                                          <p:attrName>ppt_x</p:attrName>
                                          <p:attrName>ppt_y</p:attrName>
                                        </p:attrNameLst>
                                      </p:cBhvr>
                                      <p:rCtr x="33646" y="-12593"/>
                                    </p:animMotion>
                                  </p:childTnLst>
                                </p:cTn>
                              </p:par>
                              <p:par>
                                <p:cTn id="34" presetID="0" presetClass="path" presetSubtype="0" accel="50000" decel="50000" fill="hold" nodeType="withEffect">
                                  <p:stCondLst>
                                    <p:cond delay="25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7 0.02191 C -0.07187 0.00895 -0.08993 0.01759 -0.06025 0.0108 C -0.05695 0.00988 -0.05348 0.00772 -0.04999 0.0071 C -0.04237 0.00525 -0.03473 0.00463 -0.02709 0.0034 C -0.00329 -0.00093 -0.01579 -0.00031 5E-6 -0.00031 L 5E-6 -2.46914E-7 " pathEditMode="relative" rAng="0" ptsTypes="AAAAAAAAAAAAAAAAAA">
                                      <p:cBhvr>
                                        <p:cTn id="35" dur="2000" fill="hold"/>
                                        <p:tgtEl>
                                          <p:spTgt spid="308"/>
                                        </p:tgtEl>
                                        <p:attrNameLst>
                                          <p:attrName>ppt_x</p:attrName>
                                          <p:attrName>ppt_y</p:attrName>
                                        </p:attrNameLst>
                                      </p:cBhvr>
                                      <p:rCtr x="33646" y="-12593"/>
                                    </p:animMotion>
                                  </p:childTnLst>
                                </p:cTn>
                              </p:par>
                              <p:par>
                                <p:cTn id="36" presetID="0" presetClass="path" presetSubtype="0" accel="50000" decel="50000" fill="hold" nodeType="withEffect">
                                  <p:stCondLst>
                                    <p:cond delay="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191 0.08858 C -0.23594 0.06049 -0.30799 0.07469 -0.24566 0.06636 C -0.22657 0.05988 -0.22518 0.05895 -0.20816 0.05525 C -0.19723 0.05247 -0.18594 0.05154 -0.17483 0.04784 C -0.17153 0.04661 -0.16806 0.04537 -0.16441 0.04414 C -0.15608 0.04043 -0.14792 0.03549 -0.13959 0.03302 C -0.10921 0.02315 -0.12431 0.02685 -0.09358 0.02191 C -0.07188 0.00895 -0.08993 0.01759 -0.06025 0.0108 C -0.05694 0.00988 -0.05347 0.00772 -0.05 0.0071 C -0.04237 0.00525 -0.03473 0.00463 -0.02708 0.0034 C -0.00329 -0.00093 -0.0158 -0.00031 5E-6 -0.00031 L 5E-6 -2.46914E-7 " pathEditMode="relative" rAng="0" ptsTypes="AAAAAAAAAAAAAAAAAA">
                                      <p:cBhvr>
                                        <p:cTn id="37" dur="2000" fill="hold"/>
                                        <p:tgtEl>
                                          <p:spTgt spid="303"/>
                                        </p:tgtEl>
                                        <p:attrNameLst>
                                          <p:attrName>ppt_x</p:attrName>
                                          <p:attrName>ppt_y</p:attrName>
                                        </p:attrNameLst>
                                      </p:cBhvr>
                                      <p:rCtr x="33646" y="-12593"/>
                                    </p:animMotion>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323"/>
                                        </p:tgtEl>
                                        <p:attrNameLst>
                                          <p:attrName>style.visibility</p:attrName>
                                        </p:attrNameLst>
                                      </p:cBhvr>
                                      <p:to>
                                        <p:strVal val="visible"/>
                                      </p:to>
                                    </p:set>
                                    <p:animEffect transition="in" filter="fade">
                                      <p:cBhvr>
                                        <p:cTn id="41" dur="1000"/>
                                        <p:tgtEl>
                                          <p:spTgt spid="323"/>
                                        </p:tgtEl>
                                      </p:cBhvr>
                                    </p:animEffect>
                                    <p:anim calcmode="lin" valueType="num">
                                      <p:cBhvr>
                                        <p:cTn id="42" dur="1000" fill="hold"/>
                                        <p:tgtEl>
                                          <p:spTgt spid="323"/>
                                        </p:tgtEl>
                                        <p:attrNameLst>
                                          <p:attrName>ppt_x</p:attrName>
                                        </p:attrNameLst>
                                      </p:cBhvr>
                                      <p:tavLst>
                                        <p:tav tm="0">
                                          <p:val>
                                            <p:strVal val="#ppt_x"/>
                                          </p:val>
                                        </p:tav>
                                        <p:tav tm="100000">
                                          <p:val>
                                            <p:strVal val="#ppt_x"/>
                                          </p:val>
                                        </p:tav>
                                      </p:tavLst>
                                    </p:anim>
                                    <p:anim calcmode="lin" valueType="num">
                                      <p:cBhvr>
                                        <p:cTn id="43" dur="1000" fill="hold"/>
                                        <p:tgtEl>
                                          <p:spTgt spid="32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4"/>
                                        </p:tgtEl>
                                        <p:attrNameLst>
                                          <p:attrName>style.visibility</p:attrName>
                                        </p:attrNameLst>
                                      </p:cBhvr>
                                      <p:to>
                                        <p:strVal val="visible"/>
                                      </p:to>
                                    </p:set>
                                    <p:animEffect transition="in" filter="fade">
                                      <p:cBhvr>
                                        <p:cTn id="46" dur="1000"/>
                                        <p:tgtEl>
                                          <p:spTgt spid="324"/>
                                        </p:tgtEl>
                                      </p:cBhvr>
                                    </p:animEffect>
                                    <p:anim calcmode="lin" valueType="num">
                                      <p:cBhvr>
                                        <p:cTn id="47" dur="1000" fill="hold"/>
                                        <p:tgtEl>
                                          <p:spTgt spid="324"/>
                                        </p:tgtEl>
                                        <p:attrNameLst>
                                          <p:attrName>ppt_x</p:attrName>
                                        </p:attrNameLst>
                                      </p:cBhvr>
                                      <p:tavLst>
                                        <p:tav tm="0">
                                          <p:val>
                                            <p:strVal val="#ppt_x"/>
                                          </p:val>
                                        </p:tav>
                                        <p:tav tm="100000">
                                          <p:val>
                                            <p:strVal val="#ppt_x"/>
                                          </p:val>
                                        </p:tav>
                                      </p:tavLst>
                                    </p:anim>
                                    <p:anim calcmode="lin" valueType="num">
                                      <p:cBhvr>
                                        <p:cTn id="48" dur="1000" fill="hold"/>
                                        <p:tgtEl>
                                          <p:spTgt spid="32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28"/>
                                        </p:tgtEl>
                                        <p:attrNameLst>
                                          <p:attrName>style.visibility</p:attrName>
                                        </p:attrNameLst>
                                      </p:cBhvr>
                                      <p:to>
                                        <p:strVal val="visible"/>
                                      </p:to>
                                    </p:set>
                                    <p:animEffect transition="in" filter="fade">
                                      <p:cBhvr>
                                        <p:cTn id="51" dur="1000"/>
                                        <p:tgtEl>
                                          <p:spTgt spid="328"/>
                                        </p:tgtEl>
                                      </p:cBhvr>
                                    </p:animEffect>
                                    <p:anim calcmode="lin" valueType="num">
                                      <p:cBhvr>
                                        <p:cTn id="52" dur="1000" fill="hold"/>
                                        <p:tgtEl>
                                          <p:spTgt spid="328"/>
                                        </p:tgtEl>
                                        <p:attrNameLst>
                                          <p:attrName>ppt_x</p:attrName>
                                        </p:attrNameLst>
                                      </p:cBhvr>
                                      <p:tavLst>
                                        <p:tav tm="0">
                                          <p:val>
                                            <p:strVal val="#ppt_x"/>
                                          </p:val>
                                        </p:tav>
                                        <p:tav tm="100000">
                                          <p:val>
                                            <p:strVal val="#ppt_x"/>
                                          </p:val>
                                        </p:tav>
                                      </p:tavLst>
                                    </p:anim>
                                    <p:anim calcmode="lin" valueType="num">
                                      <p:cBhvr>
                                        <p:cTn id="53"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234901" y="1901476"/>
            <a:ext cx="5915043" cy="745490"/>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实验测试</a:t>
            </a:r>
            <a:endParaRPr lang="zh-CN" altLang="en-US" sz="4400" dirty="0">
              <a:solidFill>
                <a:schemeClr val="tx1"/>
              </a:solidFill>
              <a:latin typeface="+mn-ea"/>
              <a:ea typeface="+mn-ea"/>
              <a:cs typeface="+mn-ea"/>
            </a:endParaRPr>
          </a:p>
        </p:txBody>
      </p:sp>
      <p:sp>
        <p:nvSpPr>
          <p:cNvPr id="2" name="文本框 1"/>
          <p:cNvSpPr txBox="1"/>
          <p:nvPr/>
        </p:nvSpPr>
        <p:spPr>
          <a:xfrm>
            <a:off x="2946131" y="412951"/>
            <a:ext cx="3188970" cy="1198880"/>
          </a:xfrm>
          <a:prstGeom prst="rect">
            <a:avLst/>
          </a:prstGeom>
          <a:noFill/>
        </p:spPr>
        <p:txBody>
          <a:bodyPr wrap="none" rtlCol="0">
            <a:spAutoFit/>
          </a:bodyPr>
          <a:lstStyle/>
          <a:p>
            <a:pPr algn="r"/>
            <a:r>
              <a:rPr lang="en-US" altLang="zh-CN" sz="6000" b="1" dirty="0" smtClean="0">
                <a:solidFill>
                  <a:schemeClr val="bg1"/>
                </a:solidFill>
              </a:rPr>
              <a:t>P</a:t>
            </a:r>
            <a:r>
              <a:rPr lang="en-US" altLang="zh-CN" sz="6000" b="1" dirty="0" smtClean="0">
                <a:solidFill>
                  <a:srgbClr val="002060"/>
                </a:solidFill>
              </a:rPr>
              <a:t>ART  </a:t>
            </a:r>
            <a:r>
              <a:rPr lang="en-US" altLang="zh-CN" sz="7200" b="1" dirty="0" smtClean="0">
                <a:solidFill>
                  <a:srgbClr val="002060"/>
                </a:solidFill>
              </a:rPr>
              <a:t>4</a:t>
            </a:r>
            <a:endParaRPr lang="zh-CN" altLang="en-US" sz="7200" b="1" dirty="0">
              <a:solidFill>
                <a:srgbClr val="002060"/>
              </a:solidFill>
            </a:endParaRPr>
          </a:p>
        </p:txBody>
      </p:sp>
      <p:sp>
        <p:nvSpPr>
          <p:cNvPr id="33" name="TextBox 45"/>
          <p:cNvSpPr txBox="1"/>
          <p:nvPr/>
        </p:nvSpPr>
        <p:spPr>
          <a:xfrm>
            <a:off x="3644051" y="3111703"/>
            <a:ext cx="2240280" cy="368300"/>
          </a:xfrm>
          <a:prstGeom prst="rect">
            <a:avLst/>
          </a:prstGeom>
          <a:noFill/>
        </p:spPr>
        <p:txBody>
          <a:bodyPr wrap="none" rtlCol="0">
            <a:spAutoFit/>
          </a:bodyPr>
          <a:lstStyle/>
          <a:p>
            <a:r>
              <a:rPr lang="zh-CN" altLang="en-US" dirty="0">
                <a:solidFill>
                  <a:srgbClr val="004080"/>
                </a:solidFill>
                <a:latin typeface="+mn-ea"/>
                <a:cs typeface="+mn-ea"/>
              </a:rPr>
              <a:t>实验环境及测试步骤</a:t>
            </a:r>
            <a:endParaRPr lang="zh-CN" altLang="en-US" dirty="0">
              <a:solidFill>
                <a:srgbClr val="004080"/>
              </a:solidFill>
              <a:latin typeface="+mn-ea"/>
              <a:cs typeface="+mn-ea"/>
            </a:endParaRPr>
          </a:p>
        </p:txBody>
      </p:sp>
      <p:sp>
        <p:nvSpPr>
          <p:cNvPr id="34" name="TextBox 46"/>
          <p:cNvSpPr txBox="1"/>
          <p:nvPr/>
        </p:nvSpPr>
        <p:spPr>
          <a:xfrm>
            <a:off x="3644051" y="3744984"/>
            <a:ext cx="1325880" cy="368300"/>
          </a:xfrm>
          <a:prstGeom prst="rect">
            <a:avLst/>
          </a:prstGeom>
          <a:noFill/>
        </p:spPr>
        <p:txBody>
          <a:bodyPr wrap="none" rtlCol="0">
            <a:spAutoFit/>
          </a:bodyPr>
          <a:lstStyle/>
          <a:p>
            <a:r>
              <a:rPr lang="zh-CN" altLang="en-US" dirty="0">
                <a:solidFill>
                  <a:srgbClr val="004080"/>
                </a:solidFill>
                <a:latin typeface="+mn-ea"/>
                <a:cs typeface="+mn-ea"/>
              </a:rPr>
              <a:t>可视化展示</a:t>
            </a:r>
            <a:endParaRPr lang="zh-CN" altLang="en-US" dirty="0">
              <a:solidFill>
                <a:srgbClr val="004080"/>
              </a:solidFill>
              <a:latin typeface="+mn-ea"/>
              <a:cs typeface="+mn-ea"/>
            </a:endParaRPr>
          </a:p>
        </p:txBody>
      </p:sp>
      <p:sp>
        <p:nvSpPr>
          <p:cNvPr id="37" name="TextBox 49"/>
          <p:cNvSpPr txBox="1"/>
          <p:nvPr/>
        </p:nvSpPr>
        <p:spPr>
          <a:xfrm>
            <a:off x="5854433" y="3158122"/>
            <a:ext cx="2610485" cy="275590"/>
          </a:xfrm>
          <a:prstGeom prst="rect">
            <a:avLst/>
          </a:prstGeom>
          <a:noFill/>
        </p:spPr>
        <p:txBody>
          <a:bodyPr wrap="none" rtlCol="0">
            <a:spAutoFit/>
          </a:bodyPr>
          <a:lstStyle/>
          <a:p>
            <a:pPr algn="ctr"/>
            <a:r>
              <a:rPr lang="en-US" altLang="zh-CN" sz="1200" dirty="0" smtClean="0">
                <a:solidFill>
                  <a:srgbClr val="004080"/>
                </a:solidFill>
                <a:latin typeface="+mn-ea"/>
                <a:cs typeface="+mn-ea"/>
              </a:rPr>
              <a:t>ENVIRONMEN and PROCEDURES </a:t>
            </a:r>
            <a:endParaRPr lang="en-US" altLang="zh-CN" sz="1200" dirty="0" smtClean="0">
              <a:solidFill>
                <a:srgbClr val="004080"/>
              </a:solidFill>
              <a:latin typeface="+mn-ea"/>
              <a:cs typeface="+mn-ea"/>
            </a:endParaRPr>
          </a:p>
        </p:txBody>
      </p:sp>
      <p:sp>
        <p:nvSpPr>
          <p:cNvPr id="38" name="TextBox 50"/>
          <p:cNvSpPr txBox="1"/>
          <p:nvPr/>
        </p:nvSpPr>
        <p:spPr>
          <a:xfrm>
            <a:off x="4896195" y="3791311"/>
            <a:ext cx="1330325" cy="275590"/>
          </a:xfrm>
          <a:prstGeom prst="rect">
            <a:avLst/>
          </a:prstGeom>
          <a:noFill/>
        </p:spPr>
        <p:txBody>
          <a:bodyPr wrap="none" rtlCol="0">
            <a:spAutoFit/>
          </a:bodyPr>
          <a:lstStyle/>
          <a:p>
            <a:pPr algn="ctr"/>
            <a:r>
              <a:rPr lang="en-US" altLang="zh-CN" sz="1200" dirty="0" smtClean="0">
                <a:solidFill>
                  <a:srgbClr val="004080"/>
                </a:solidFill>
                <a:latin typeface="+mn-ea"/>
                <a:cs typeface="+mn-ea"/>
              </a:rPr>
              <a:t>VISUALIZATION</a:t>
            </a:r>
            <a:endParaRPr lang="en-US" altLang="zh-CN" sz="1200" dirty="0" smtClean="0">
              <a:solidFill>
                <a:srgbClr val="004080"/>
              </a:solidFill>
              <a:latin typeface="+mn-ea"/>
              <a:cs typeface="+mn-ea"/>
            </a:endParaRPr>
          </a:p>
        </p:txBody>
      </p:sp>
      <p:sp>
        <p:nvSpPr>
          <p:cNvPr id="41" name="椭圆 40"/>
          <p:cNvSpPr/>
          <p:nvPr/>
        </p:nvSpPr>
        <p:spPr>
          <a:xfrm>
            <a:off x="3350163" y="3157571"/>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2" name="椭圆 41"/>
          <p:cNvSpPr/>
          <p:nvPr/>
        </p:nvSpPr>
        <p:spPr>
          <a:xfrm>
            <a:off x="3350163" y="3791784"/>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right)">
                                      <p:cBhvr>
                                        <p:cTn id="11" dur="500"/>
                                        <p:tgtEl>
                                          <p:spTgt spid="4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p:tgtEl>
                                          <p:spTgt spid="42"/>
                                        </p:tgtEl>
                                        <p:attrNameLst>
                                          <p:attrName>ppt_x</p:attrName>
                                        </p:attrNameLst>
                                      </p:cBhvr>
                                      <p:tavLst>
                                        <p:tav tm="0">
                                          <p:val>
                                            <p:strVal val="#ppt_x-#ppt_w*1.125000"/>
                                          </p:val>
                                        </p:tav>
                                        <p:tav tm="100000">
                                          <p:val>
                                            <p:strVal val="#ppt_x"/>
                                          </p:val>
                                        </p:tav>
                                      </p:tavLst>
                                    </p:anim>
                                    <p:animEffect transition="in" filter="wipe(right)">
                                      <p:cBhvr>
                                        <p:cTn id="15" dur="500"/>
                                        <p:tgtEl>
                                          <p:spTgt spid="42"/>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p:tgtEl>
                                          <p:spTgt spid="33"/>
                                        </p:tgtEl>
                                        <p:attrNameLst>
                                          <p:attrName>ppt_x</p:attrName>
                                        </p:attrNameLst>
                                      </p:cBhvr>
                                      <p:tavLst>
                                        <p:tav tm="0">
                                          <p:val>
                                            <p:strVal val="#ppt_x-#ppt_w*1.125000"/>
                                          </p:val>
                                        </p:tav>
                                        <p:tav tm="100000">
                                          <p:val>
                                            <p:strVal val="#ppt_x"/>
                                          </p:val>
                                        </p:tav>
                                      </p:tavLst>
                                    </p:anim>
                                    <p:animEffect transition="in" filter="wipe(right)">
                                      <p:cBhvr>
                                        <p:cTn id="19" dur="500"/>
                                        <p:tgtEl>
                                          <p:spTgt spid="33"/>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p:tgtEl>
                                          <p:spTgt spid="34"/>
                                        </p:tgtEl>
                                        <p:attrNameLst>
                                          <p:attrName>ppt_x</p:attrName>
                                        </p:attrNameLst>
                                      </p:cBhvr>
                                      <p:tavLst>
                                        <p:tav tm="0">
                                          <p:val>
                                            <p:strVal val="#ppt_x-#ppt_w*1.125000"/>
                                          </p:val>
                                        </p:tav>
                                        <p:tav tm="100000">
                                          <p:val>
                                            <p:strVal val="#ppt_x"/>
                                          </p:val>
                                        </p:tav>
                                      </p:tavLst>
                                    </p:anim>
                                    <p:animEffect transition="in" filter="wipe(right)">
                                      <p:cBhvr>
                                        <p:cTn id="23" dur="500"/>
                                        <p:tgtEl>
                                          <p:spTgt spid="34"/>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p:tgtEl>
                                          <p:spTgt spid="37"/>
                                        </p:tgtEl>
                                        <p:attrNameLst>
                                          <p:attrName>ppt_x</p:attrName>
                                        </p:attrNameLst>
                                      </p:cBhvr>
                                      <p:tavLst>
                                        <p:tav tm="0">
                                          <p:val>
                                            <p:strVal val="#ppt_x-#ppt_w*1.125000"/>
                                          </p:val>
                                        </p:tav>
                                        <p:tav tm="100000">
                                          <p:val>
                                            <p:strVal val="#ppt_x"/>
                                          </p:val>
                                        </p:tav>
                                      </p:tavLst>
                                    </p:anim>
                                    <p:animEffect transition="in" filter="wipe(right)">
                                      <p:cBhvr>
                                        <p:cTn id="27" dur="500"/>
                                        <p:tgtEl>
                                          <p:spTgt spid="37"/>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p:tgtEl>
                                          <p:spTgt spid="38"/>
                                        </p:tgtEl>
                                        <p:attrNameLst>
                                          <p:attrName>ppt_x</p:attrName>
                                        </p:attrNameLst>
                                      </p:cBhvr>
                                      <p:tavLst>
                                        <p:tav tm="0">
                                          <p:val>
                                            <p:strVal val="#ppt_x-#ppt_w*1.125000"/>
                                          </p:val>
                                        </p:tav>
                                        <p:tav tm="100000">
                                          <p:val>
                                            <p:strVal val="#ppt_x"/>
                                          </p:val>
                                        </p:tav>
                                      </p:tavLst>
                                    </p:anim>
                                    <p:animEffect transition="in" filter="wipe(right)">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34" grpId="0"/>
      <p:bldP spid="37" grpId="0"/>
      <p:bldP spid="38" grpId="0"/>
      <p:bldP spid="41"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9" descr="工位实物图"/>
          <p:cNvPicPr>
            <a:picLocks noChangeAspect="1"/>
          </p:cNvPicPr>
          <p:nvPr>
            <p:custDataLst>
              <p:tags r:id="rId1"/>
            </p:custDataLst>
          </p:nvPr>
        </p:nvPicPr>
        <p:blipFill>
          <a:blip r:embed="rId2"/>
          <a:stretch>
            <a:fillRect/>
          </a:stretch>
        </p:blipFill>
        <p:spPr>
          <a:xfrm>
            <a:off x="464820" y="3206750"/>
            <a:ext cx="3253740" cy="1855470"/>
          </a:xfrm>
          <a:prstGeom prst="rect">
            <a:avLst/>
          </a:prstGeom>
        </p:spPr>
      </p:pic>
      <p:sp>
        <p:nvSpPr>
          <p:cNvPr id="26" name="TextBox 25"/>
          <p:cNvSpPr txBox="1"/>
          <p:nvPr/>
        </p:nvSpPr>
        <p:spPr>
          <a:xfrm>
            <a:off x="685551" y="150516"/>
            <a:ext cx="2811780" cy="398780"/>
          </a:xfrm>
          <a:prstGeom prst="rect">
            <a:avLst/>
          </a:prstGeom>
          <a:noFill/>
        </p:spPr>
        <p:txBody>
          <a:bodyPr wrap="none" rtlCol="0">
            <a:spAutoFit/>
          </a:bodyPr>
          <a:lstStyle/>
          <a:p>
            <a:r>
              <a:rPr lang="zh-CN" altLang="en-US" sz="2000" b="1" spc="300" dirty="0" smtClean="0">
                <a:solidFill>
                  <a:srgbClr val="004080"/>
                </a:solidFill>
                <a:latin typeface="+mn-ea"/>
                <a:cs typeface="+mn-ea"/>
                <a:sym typeface="+mn-ea"/>
              </a:rPr>
              <a:t>实验环境及测试步骤</a:t>
            </a:r>
            <a:endParaRPr lang="zh-CN" altLang="en-US" sz="2000" b="1" spc="300" dirty="0">
              <a:solidFill>
                <a:srgbClr val="004080"/>
              </a:solidFill>
              <a:latin typeface="+mn-ea"/>
              <a:cs typeface="+mn-ea"/>
            </a:endParaRPr>
          </a:p>
        </p:txBody>
      </p:sp>
      <p:sp>
        <p:nvSpPr>
          <p:cNvPr id="27" name="TextBox 26"/>
          <p:cNvSpPr txBox="1"/>
          <p:nvPr/>
        </p:nvSpPr>
        <p:spPr>
          <a:xfrm>
            <a:off x="3452217" y="180957"/>
            <a:ext cx="3554095"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r>
              <a:rPr lang="en-US" b="1" dirty="0">
                <a:solidFill>
                  <a:srgbClr val="004080"/>
                </a:solidFill>
                <a:sym typeface="+mn-ea"/>
              </a:rPr>
              <a:t>ENVIRONMEN and PROCEDURES </a:t>
            </a:r>
            <a:endParaRPr lang="en-US" b="1" dirty="0">
              <a:solidFill>
                <a:srgbClr val="004080"/>
              </a:solidFill>
            </a:endParaRPr>
          </a:p>
        </p:txBody>
      </p:sp>
      <p:cxnSp>
        <p:nvCxnSpPr>
          <p:cNvPr id="28" name="直接连接符 27"/>
          <p:cNvCxnSpPr/>
          <p:nvPr/>
        </p:nvCxnSpPr>
        <p:spPr>
          <a:xfrm>
            <a:off x="3452782" y="24582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78130" y="676910"/>
            <a:ext cx="4011930" cy="1506855"/>
          </a:xfrm>
          <a:prstGeom prst="rect">
            <a:avLst/>
          </a:prstGeom>
          <a:noFill/>
          <a:ln w="9525">
            <a:noFill/>
          </a:ln>
        </p:spPr>
        <p:txBody>
          <a:bodyPr wrap="square">
            <a:spAutoFit/>
          </a:bodyPr>
          <a:p>
            <a:pPr marL="269875" indent="-269875">
              <a:buFont typeface="Wingdings" panose="05000000000000000000" charset="0"/>
              <a:buChar char="Ø"/>
            </a:pPr>
            <a:r>
              <a:rPr lang="zh-CN" altLang="en-US" sz="2000" b="0">
                <a:latin typeface="黑体" panose="02010609060101010101" charset="-122"/>
                <a:ea typeface="黑体" panose="02010609060101010101" charset="-122"/>
              </a:rPr>
              <a:t>硬件环境</a:t>
            </a:r>
            <a:endParaRPr lang="en-US" sz="2000" b="0">
              <a:latin typeface="黑体" panose="02010609060101010101" charset="-122"/>
              <a:ea typeface="黑体" panose="02010609060101010101" charset="-122"/>
            </a:endParaRPr>
          </a:p>
          <a:p>
            <a:pPr marL="285750" indent="-285750" fontAlgn="auto">
              <a:lnSpc>
                <a:spcPct val="150000"/>
              </a:lnSpc>
              <a:buFont typeface="Arial" panose="020B0604020202020204" pitchFamily="34" charset="0"/>
              <a:buChar char="•"/>
            </a:pPr>
            <a:r>
              <a:rPr lang="zh-CN" sz="1600">
                <a:latin typeface="Times New Roman" panose="02020603050405020304" pitchFamily="18" charset="0"/>
                <a:ea typeface="楷体" panose="02010609060101010101" charset="-122"/>
                <a:cs typeface="Times New Roman" panose="02020603050405020304" pitchFamily="18" charset="0"/>
                <a:sym typeface="+mn-ea"/>
              </a:rPr>
              <a:t>G301实验室的“螺旋桨生产流水线”</a:t>
            </a:r>
            <a:endParaRPr lang="zh-CN" sz="1600">
              <a:latin typeface="Times New Roman" panose="02020603050405020304" pitchFamily="18" charset="0"/>
              <a:ea typeface="楷体" panose="02010609060101010101" charset="-122"/>
              <a:cs typeface="Times New Roman" panose="02020603050405020304" pitchFamily="18" charset="0"/>
              <a:sym typeface="+mn-ea"/>
            </a:endParaRPr>
          </a:p>
          <a:p>
            <a:pPr marL="285750" indent="-285750" fontAlgn="auto">
              <a:lnSpc>
                <a:spcPct val="150000"/>
              </a:lnSpc>
              <a:buFont typeface="Arial" panose="020B0604020202020204" pitchFamily="34" charset="0"/>
              <a:buChar char="•"/>
            </a:pPr>
            <a:r>
              <a:rPr lang="zh-CN" sz="1600">
                <a:latin typeface="Times New Roman" panose="02020603050405020304" pitchFamily="18" charset="0"/>
                <a:ea typeface="楷体" panose="02010609060101010101" charset="-122"/>
                <a:cs typeface="Times New Roman" panose="02020603050405020304" pitchFamily="18" charset="0"/>
                <a:sym typeface="+mn-ea"/>
              </a:rPr>
              <a:t>LabVIEW视觉识别系统</a:t>
            </a:r>
            <a:endParaRPr lang="zh-CN" sz="1600">
              <a:latin typeface="Times New Roman" panose="02020603050405020304" pitchFamily="18" charset="0"/>
              <a:ea typeface="楷体" panose="02010609060101010101" charset="-122"/>
              <a:cs typeface="Times New Roman" panose="02020603050405020304" pitchFamily="18" charset="0"/>
              <a:sym typeface="+mn-ea"/>
            </a:endParaRPr>
          </a:p>
          <a:p>
            <a:pPr marL="285750" indent="-285750" fontAlgn="auto">
              <a:lnSpc>
                <a:spcPct val="150000"/>
              </a:lnSpc>
              <a:buFont typeface="Arial" panose="020B0604020202020204" pitchFamily="34" charset="0"/>
              <a:buChar char="•"/>
            </a:pPr>
            <a:r>
              <a:rPr lang="zh-CN" sz="1600">
                <a:latin typeface="Times New Roman" panose="02020603050405020304" pitchFamily="18" charset="0"/>
                <a:ea typeface="楷体" panose="02010609060101010101" charset="-122"/>
                <a:cs typeface="Times New Roman" panose="02020603050405020304" pitchFamily="18" charset="0"/>
                <a:sym typeface="+mn-ea"/>
              </a:rPr>
              <a:t>硬件平台包含四个工位</a:t>
            </a:r>
            <a:endParaRPr lang="zh-CN" sz="1200" b="0">
              <a:latin typeface="Times New Roman" panose="02020603050405020304" pitchFamily="18" charset="0"/>
              <a:ea typeface="楷体" panose="02010609060101010101" charset="-122"/>
              <a:cs typeface="Times New Roman" panose="02020603050405020304" pitchFamily="18" charset="0"/>
            </a:endParaRPr>
          </a:p>
        </p:txBody>
      </p:sp>
      <p:sp>
        <p:nvSpPr>
          <p:cNvPr id="3" name="文本框 2"/>
          <p:cNvSpPr txBox="1"/>
          <p:nvPr/>
        </p:nvSpPr>
        <p:spPr>
          <a:xfrm>
            <a:off x="278130" y="2069465"/>
            <a:ext cx="4857115" cy="1137285"/>
          </a:xfrm>
          <a:prstGeom prst="rect">
            <a:avLst/>
          </a:prstGeom>
          <a:noFill/>
          <a:ln w="9525">
            <a:noFill/>
          </a:ln>
        </p:spPr>
        <p:txBody>
          <a:bodyPr wrap="square">
            <a:spAutoFit/>
          </a:bodyPr>
          <a:p>
            <a:pPr marL="269875" indent="-269875">
              <a:buFont typeface="Wingdings" panose="05000000000000000000" charset="0"/>
              <a:buChar char="Ø"/>
            </a:pPr>
            <a:r>
              <a:rPr lang="zh-CN" altLang="en-US" sz="2000" b="0">
                <a:latin typeface="黑体" panose="02010609060101010101" charset="-122"/>
                <a:ea typeface="黑体" panose="02010609060101010101" charset="-122"/>
              </a:rPr>
              <a:t>软件环境</a:t>
            </a:r>
            <a:endParaRPr lang="en-US" sz="2000" b="0">
              <a:latin typeface="黑体" panose="02010609060101010101" charset="-122"/>
              <a:ea typeface="黑体" panose="02010609060101010101" charset="-122"/>
            </a:endParaRPr>
          </a:p>
          <a:p>
            <a:pPr marL="285750" indent="-285750" fontAlgn="auto">
              <a:lnSpc>
                <a:spcPct val="150000"/>
              </a:lnSpc>
              <a:buFont typeface="Arial" panose="020B0604020202020204" pitchFamily="34" charset="0"/>
              <a:buChar char="•"/>
            </a:pPr>
            <a:r>
              <a:rPr lang="zh-CN" sz="1600">
                <a:latin typeface="Times New Roman" panose="02020603050405020304" pitchFamily="18" charset="0"/>
                <a:ea typeface="楷体" panose="02010609060101010101" charset="-122"/>
                <a:cs typeface="Times New Roman" panose="02020603050405020304" pitchFamily="18" charset="0"/>
                <a:sym typeface="+mn-ea"/>
              </a:rPr>
              <a:t>本地前后端以及杭州私有云服务器</a:t>
            </a:r>
            <a:endParaRPr lang="zh-CN" sz="1600">
              <a:latin typeface="Times New Roman" panose="02020603050405020304" pitchFamily="18" charset="0"/>
              <a:ea typeface="楷体" panose="02010609060101010101" charset="-122"/>
              <a:cs typeface="Times New Roman" panose="02020603050405020304" pitchFamily="18" charset="0"/>
              <a:sym typeface="+mn-ea"/>
            </a:endParaRPr>
          </a:p>
          <a:p>
            <a:pPr marL="285750" indent="-285750" fontAlgn="auto">
              <a:lnSpc>
                <a:spcPct val="150000"/>
              </a:lnSpc>
              <a:buFont typeface="Arial" panose="020B0604020202020204" pitchFamily="34" charset="0"/>
              <a:buChar char="•"/>
            </a:pPr>
            <a:r>
              <a:rPr lang="zh-CN" sz="1600">
                <a:latin typeface="Times New Roman" panose="02020603050405020304" pitchFamily="18" charset="0"/>
                <a:ea typeface="楷体" panose="02010609060101010101" charset="-122"/>
                <a:cs typeface="Times New Roman" panose="02020603050405020304" pitchFamily="18" charset="0"/>
                <a:sym typeface="+mn-ea"/>
              </a:rPr>
              <a:t>工业产线平台与本地服务端采用局域网连接</a:t>
            </a:r>
            <a:endParaRPr lang="zh-CN" sz="1200" b="0">
              <a:latin typeface="Times New Roman" panose="02020603050405020304" pitchFamily="18" charset="0"/>
              <a:ea typeface="楷体" panose="02010609060101010101" charset="-122"/>
              <a:cs typeface="Times New Roman" panose="02020603050405020304" pitchFamily="18" charset="0"/>
            </a:endParaRPr>
          </a:p>
        </p:txBody>
      </p:sp>
      <p:sp>
        <p:nvSpPr>
          <p:cNvPr id="5" name="文本框 4"/>
          <p:cNvSpPr txBox="1"/>
          <p:nvPr/>
        </p:nvSpPr>
        <p:spPr>
          <a:xfrm>
            <a:off x="3390900" y="4681855"/>
            <a:ext cx="1830070"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图</a:t>
            </a:r>
            <a:r>
              <a:rPr lang="en-US" altLang="zh-CN" sz="1200">
                <a:latin typeface="宋体" panose="02010600030101010101" pitchFamily="2" charset="-122"/>
                <a:ea typeface="宋体" panose="02010600030101010101" pitchFamily="2" charset="-122"/>
                <a:cs typeface="宋体" panose="02010600030101010101" pitchFamily="2" charset="-122"/>
              </a:rPr>
              <a:t>3</a:t>
            </a:r>
            <a:r>
              <a:rPr lang="zh-CN" altLang="en-US" sz="1200">
                <a:latin typeface="宋体" panose="02010600030101010101" pitchFamily="2" charset="-122"/>
                <a:ea typeface="宋体" panose="02010600030101010101" pitchFamily="2" charset="-122"/>
                <a:cs typeface="宋体" panose="02010600030101010101" pitchFamily="2" charset="-122"/>
              </a:rPr>
              <a:t> 实验设备</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安全认证程序图"/>
          <p:cNvPicPr>
            <a:picLocks noChangeAspect="1"/>
          </p:cNvPicPr>
          <p:nvPr/>
        </p:nvPicPr>
        <p:blipFill>
          <a:blip r:embed="rId3"/>
          <a:srcRect l="4325" t="4018" r="4313" b="3973"/>
          <a:stretch>
            <a:fillRect/>
          </a:stretch>
        </p:blipFill>
        <p:spPr>
          <a:xfrm>
            <a:off x="4290060" y="589915"/>
            <a:ext cx="4853305" cy="3964940"/>
          </a:xfrm>
          <a:prstGeom prst="rect">
            <a:avLst/>
          </a:prstGeom>
        </p:spPr>
      </p:pic>
      <p:sp>
        <p:nvSpPr>
          <p:cNvPr id="7" name="文本框 6"/>
          <p:cNvSpPr txBox="1"/>
          <p:nvPr/>
        </p:nvSpPr>
        <p:spPr>
          <a:xfrm>
            <a:off x="6581140" y="4681855"/>
            <a:ext cx="1830070"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图</a:t>
            </a:r>
            <a:r>
              <a:rPr lang="en-US" altLang="zh-CN" sz="1200">
                <a:latin typeface="宋体" panose="02010600030101010101" pitchFamily="2" charset="-122"/>
                <a:ea typeface="宋体" panose="02010600030101010101" pitchFamily="2" charset="-122"/>
                <a:cs typeface="宋体" panose="02010600030101010101" pitchFamily="2" charset="-122"/>
              </a:rPr>
              <a:t>4</a:t>
            </a:r>
            <a:r>
              <a:rPr lang="zh-CN" altLang="en-US" sz="1200">
                <a:latin typeface="宋体" panose="02010600030101010101" pitchFamily="2" charset="-122"/>
                <a:ea typeface="宋体" panose="02010600030101010101" pitchFamily="2" charset="-122"/>
                <a:cs typeface="宋体" panose="02010600030101010101" pitchFamily="2" charset="-122"/>
              </a:rPr>
              <a:t> 测试步骤流程图</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85551" y="150516"/>
            <a:ext cx="2811780" cy="398780"/>
          </a:xfrm>
          <a:prstGeom prst="rect">
            <a:avLst/>
          </a:prstGeom>
          <a:noFill/>
        </p:spPr>
        <p:txBody>
          <a:bodyPr wrap="none" rtlCol="0">
            <a:spAutoFit/>
          </a:bodyPr>
          <a:lstStyle/>
          <a:p>
            <a:r>
              <a:rPr lang="zh-CN" altLang="en-US" sz="2000" b="1" spc="300" dirty="0" smtClean="0">
                <a:solidFill>
                  <a:srgbClr val="004080"/>
                </a:solidFill>
                <a:latin typeface="+mn-ea"/>
                <a:cs typeface="+mn-ea"/>
                <a:sym typeface="+mn-ea"/>
              </a:rPr>
              <a:t>实验环境及测试步骤</a:t>
            </a:r>
            <a:endParaRPr lang="zh-CN" altLang="en-US" sz="2000" b="1" spc="300" dirty="0">
              <a:solidFill>
                <a:srgbClr val="004080"/>
              </a:solidFill>
              <a:latin typeface="+mn-ea"/>
              <a:cs typeface="+mn-ea"/>
            </a:endParaRPr>
          </a:p>
        </p:txBody>
      </p:sp>
      <p:sp>
        <p:nvSpPr>
          <p:cNvPr id="27" name="TextBox 26"/>
          <p:cNvSpPr txBox="1"/>
          <p:nvPr/>
        </p:nvSpPr>
        <p:spPr>
          <a:xfrm>
            <a:off x="3452217" y="180957"/>
            <a:ext cx="3554095"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r>
              <a:rPr lang="en-US" b="1" dirty="0">
                <a:solidFill>
                  <a:srgbClr val="004080"/>
                </a:solidFill>
                <a:sym typeface="+mn-ea"/>
              </a:rPr>
              <a:t>ENVIRONMEN and PROCEDURES </a:t>
            </a:r>
            <a:endParaRPr lang="en-US" b="1" dirty="0">
              <a:solidFill>
                <a:srgbClr val="004080"/>
              </a:solidFill>
            </a:endParaRPr>
          </a:p>
        </p:txBody>
      </p:sp>
      <p:cxnSp>
        <p:nvCxnSpPr>
          <p:cNvPr id="28" name="直接连接符 27"/>
          <p:cNvCxnSpPr/>
          <p:nvPr/>
        </p:nvCxnSpPr>
        <p:spPr>
          <a:xfrm>
            <a:off x="3452782" y="24582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409575" y="2304002"/>
          <a:ext cx="8489950" cy="2578100"/>
        </p:xfrm>
        <a:graphic>
          <a:graphicData uri="http://schemas.openxmlformats.org/drawingml/2006/table">
            <a:tbl>
              <a:tblPr firstRow="1" bandRow="1">
                <a:tableStyleId>{5940675A-B579-460E-94D1-54222C63F5DA}</a:tableStyleId>
              </a:tblPr>
              <a:tblGrid>
                <a:gridCol w="2089785"/>
                <a:gridCol w="3278505"/>
                <a:gridCol w="425450"/>
                <a:gridCol w="497840"/>
                <a:gridCol w="957580"/>
                <a:gridCol w="1240790"/>
              </a:tblGrid>
              <a:tr h="212090">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原始采集数据</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预处理并格式化后的数据</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id</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工位</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文件分类</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数据处理说明</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46430">
                <a:tc>
                  <a:txBody>
                    <a:bodyPr/>
                    <a:p>
                      <a:pPr indent="0">
                        <a:buNone/>
                      </a:pPr>
                      <a:r>
                        <a:rPr lang="en-US" sz="1400" b="0">
                          <a:solidFill>
                            <a:srgbClr val="000000"/>
                          </a:solidFill>
                          <a:latin typeface="Times New Roman" panose="02020603050405020304" pitchFamily="18" charset="0"/>
                          <a:cs typeface="Times New Roman" panose="02020603050405020304" pitchFamily="18" charset="0"/>
                        </a:rPr>
                        <a:t>{"id": "1_6","1_6": "run","update_time": "2021/5/8 11:44"}</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Times New Roman" panose="02020603050405020304" pitchFamily="18" charset="0"/>
                          <a:cs typeface="Times New Roman" panose="02020603050405020304" pitchFamily="18" charset="0"/>
                        </a:rPr>
                        <a:t>{"no": 1,"name": "</a:t>
                      </a:r>
                      <a:r>
                        <a:rPr lang="en-US" sz="1200" b="0">
                          <a:solidFill>
                            <a:srgbClr val="000000"/>
                          </a:solidFill>
                          <a:latin typeface="Times New Roman" panose="02020603050405020304" pitchFamily="18" charset="0"/>
                          <a:cs typeface="Times New Roman" panose="02020603050405020304" pitchFamily="18" charset="0"/>
                        </a:rPr>
                        <a:t>传送带状态</a:t>
                      </a:r>
                      <a:r>
                        <a:rPr lang="en-US" sz="1400" b="0">
                          <a:solidFill>
                            <a:srgbClr val="000000"/>
                          </a:solidFill>
                          <a:latin typeface="Times New Roman" panose="02020603050405020304" pitchFamily="18" charset="0"/>
                          <a:cs typeface="Times New Roman" panose="02020603050405020304" pitchFamily="18" charset="0"/>
                        </a:rPr>
                        <a:t>","value": "run","id": "1_6", "update_time": "2021/5/8 11:44:00"}</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1_6</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1</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传送带状态</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run代表运行，stop代表停止</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59790">
                <a:tc>
                  <a:txBody>
                    <a:bodyPr/>
                    <a:p>
                      <a:pPr indent="0">
                        <a:buNone/>
                      </a:pPr>
                      <a:r>
                        <a:rPr lang="en-US" sz="1400" b="0">
                          <a:solidFill>
                            <a:srgbClr val="000000"/>
                          </a:solidFill>
                          <a:latin typeface="Times New Roman" panose="02020603050405020304" pitchFamily="18" charset="0"/>
                          <a:cs typeface="Times New Roman" panose="02020603050405020304" pitchFamily="18" charset="0"/>
                        </a:rPr>
                        <a:t>{"id":"7","7": {"X":"111546","Y":"12146","Angle":"164623"},"update_time":"2020/2/7 17:53"}</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Times New Roman" panose="02020603050405020304" pitchFamily="18" charset="0"/>
                          <a:cs typeface="Times New Roman" panose="02020603050405020304" pitchFamily="18" charset="0"/>
                        </a:rPr>
                        <a:t>{"no": 1,"id":"7","name": "</a:t>
                      </a:r>
                      <a:r>
                        <a:rPr lang="en-US" sz="1200" b="0">
                          <a:solidFill>
                            <a:srgbClr val="000000"/>
                          </a:solidFill>
                          <a:latin typeface="Times New Roman" panose="02020603050405020304" pitchFamily="18" charset="0"/>
                          <a:cs typeface="Times New Roman" panose="02020603050405020304" pitchFamily="18" charset="0"/>
                        </a:rPr>
                        <a:t>托盘一工件位姿信息</a:t>
                      </a:r>
                      <a:r>
                        <a:rPr lang="en-US" sz="1400" b="0">
                          <a:solidFill>
                            <a:srgbClr val="000000"/>
                          </a:solidFill>
                          <a:latin typeface="Times New Roman" panose="02020603050405020304" pitchFamily="18" charset="0"/>
                          <a:cs typeface="Times New Roman" panose="02020603050405020304" pitchFamily="18" charset="0"/>
                        </a:rPr>
                        <a:t>","value": {"X":"146","Y":"126","Angle":"123"},"update_time":"2020/2/7 17:53:35" }</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7</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1</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托盘一工件位姿信息</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x:[0-1280] y:[0-960] angle: [0-360]</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59790">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二进制文件</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Times New Roman" panose="02020603050405020304" pitchFamily="18" charset="0"/>
                          <a:cs typeface="Times New Roman" panose="02020603050405020304" pitchFamily="18" charset="0"/>
                        </a:rPr>
                        <a:t>{"no": 1,"id": "41","name": "</a:t>
                      </a:r>
                      <a:r>
                        <a:rPr lang="en-US" sz="1200" b="0">
                          <a:solidFill>
                            <a:srgbClr val="000000"/>
                          </a:solidFill>
                          <a:latin typeface="Times New Roman" panose="02020603050405020304" pitchFamily="18" charset="0"/>
                          <a:cs typeface="Times New Roman" panose="02020603050405020304" pitchFamily="18" charset="0"/>
                        </a:rPr>
                        <a:t>机器人关节信息</a:t>
                      </a:r>
                      <a:r>
                        <a:rPr lang="en-US" sz="1400" b="0">
                          <a:solidFill>
                            <a:srgbClr val="000000"/>
                          </a:solidFill>
                          <a:latin typeface="Times New Roman" panose="02020603050405020304" pitchFamily="18" charset="0"/>
                          <a:cs typeface="Times New Roman" panose="02020603050405020304" pitchFamily="18" charset="0"/>
                        </a:rPr>
                        <a:t>","value": "2021-4-12_17-53-35_L1.jpg", "update_time": "2020/4/12 17:53:35","data": "011000101……"}</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41</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Times New Roman" panose="02020603050405020304" pitchFamily="18" charset="0"/>
                          <a:cs typeface="Times New Roman" panose="02020603050405020304" pitchFamily="18" charset="0"/>
                        </a:rPr>
                        <a:t>1</a:t>
                      </a:r>
                      <a:endParaRPr lang="en-US" altLang="en-US" sz="14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托盘一工件图片</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Times New Roman" panose="02020603050405020304" pitchFamily="18" charset="0"/>
                          <a:cs typeface="Times New Roman" panose="02020603050405020304" pitchFamily="18" charset="0"/>
                        </a:rPr>
                        <a:t>文件大小：648KB，尺寸：1280*960 格式化处理</a:t>
                      </a:r>
                      <a:endParaRPr lang="en-US" altLang="en-US" sz="12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5" name="文本框 4"/>
          <p:cNvSpPr txBox="1"/>
          <p:nvPr/>
        </p:nvSpPr>
        <p:spPr>
          <a:xfrm>
            <a:off x="3902710" y="4867910"/>
            <a:ext cx="1196975"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表</a:t>
            </a:r>
            <a:r>
              <a:rPr lang="en-US" altLang="zh-CN" sz="1200">
                <a:latin typeface="宋体" panose="02010600030101010101" pitchFamily="2" charset="-122"/>
                <a:ea typeface="宋体" panose="02010600030101010101" pitchFamily="2" charset="-122"/>
                <a:cs typeface="宋体" panose="02010600030101010101" pitchFamily="2" charset="-122"/>
              </a:rPr>
              <a:t>2</a:t>
            </a:r>
            <a:r>
              <a:rPr lang="zh-CN" altLang="en-US" sz="1200">
                <a:latin typeface="宋体" panose="02010600030101010101" pitchFamily="2" charset="-122"/>
                <a:ea typeface="宋体" panose="02010600030101010101" pitchFamily="2" charset="-122"/>
                <a:cs typeface="宋体" panose="02010600030101010101" pitchFamily="2" charset="-122"/>
              </a:rPr>
              <a:t> 数据样例</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后端数据采集输出信息"/>
          <p:cNvPicPr>
            <a:picLocks noChangeAspect="1"/>
          </p:cNvPicPr>
          <p:nvPr/>
        </p:nvPicPr>
        <p:blipFill>
          <a:blip r:embed="rId2"/>
          <a:srcRect r="12657" b="63180"/>
          <a:stretch>
            <a:fillRect/>
          </a:stretch>
        </p:blipFill>
        <p:spPr>
          <a:xfrm>
            <a:off x="1800860" y="518160"/>
            <a:ext cx="6726555" cy="1785620"/>
          </a:xfrm>
          <a:prstGeom prst="rect">
            <a:avLst/>
          </a:prstGeom>
        </p:spPr>
      </p:pic>
      <p:sp>
        <p:nvSpPr>
          <p:cNvPr id="4" name="文本框 3"/>
          <p:cNvSpPr txBox="1"/>
          <p:nvPr/>
        </p:nvSpPr>
        <p:spPr>
          <a:xfrm>
            <a:off x="218440" y="1086485"/>
            <a:ext cx="1582420" cy="275590"/>
          </a:xfrm>
          <a:prstGeom prst="rect">
            <a:avLst/>
          </a:prstGeom>
          <a:noFill/>
        </p:spPr>
        <p:txBody>
          <a:bodyPr wrap="square" rtlCol="0">
            <a:spAutoFit/>
          </a:bodyPr>
          <a:p>
            <a:pPr algn="ctr"/>
            <a:r>
              <a:rPr lang="zh-CN" altLang="en-US" sz="1200">
                <a:latin typeface="宋体" panose="02010600030101010101" pitchFamily="2" charset="-122"/>
                <a:ea typeface="宋体" panose="02010600030101010101" pitchFamily="2" charset="-122"/>
                <a:cs typeface="宋体" panose="02010600030101010101" pitchFamily="2" charset="-122"/>
              </a:rPr>
              <a:t>图</a:t>
            </a:r>
            <a:r>
              <a:rPr lang="en-US" altLang="zh-CN" sz="1200">
                <a:latin typeface="宋体" panose="02010600030101010101" pitchFamily="2" charset="-122"/>
                <a:ea typeface="宋体" panose="02010600030101010101" pitchFamily="2" charset="-122"/>
                <a:cs typeface="宋体" panose="02010600030101010101" pitchFamily="2" charset="-122"/>
              </a:rPr>
              <a:t>5</a:t>
            </a:r>
            <a:r>
              <a:rPr lang="zh-CN" altLang="en-US" sz="1200">
                <a:latin typeface="宋体" panose="02010600030101010101" pitchFamily="2" charset="-122"/>
                <a:ea typeface="宋体" panose="02010600030101010101" pitchFamily="2" charset="-122"/>
                <a:cs typeface="宋体" panose="02010600030101010101" pitchFamily="2" charset="-122"/>
              </a:rPr>
              <a:t> 后端运行输出</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57306" y="150516"/>
            <a:ext cx="1643380" cy="398780"/>
          </a:xfrm>
          <a:prstGeom prst="rect">
            <a:avLst/>
          </a:prstGeom>
          <a:noFill/>
        </p:spPr>
        <p:txBody>
          <a:bodyPr wrap="none" rtlCol="0">
            <a:spAutoFit/>
          </a:bodyPr>
          <a:lstStyle/>
          <a:p>
            <a:pPr algn="l"/>
            <a:r>
              <a:rPr lang="zh-CN" altLang="en-US" sz="2000" b="1" spc="300" dirty="0" smtClean="0">
                <a:solidFill>
                  <a:srgbClr val="004080"/>
                </a:solidFill>
                <a:latin typeface="+mn-ea"/>
                <a:cs typeface="+mn-ea"/>
                <a:sym typeface="+mn-ea"/>
              </a:rPr>
              <a:t>可视化展示</a:t>
            </a:r>
            <a:endParaRPr lang="zh-CN" altLang="en-US" sz="2000" b="1" spc="300" dirty="0" smtClean="0">
              <a:solidFill>
                <a:srgbClr val="004080"/>
              </a:solidFill>
              <a:latin typeface="+mn-ea"/>
              <a:cs typeface="+mn-ea"/>
            </a:endParaRPr>
          </a:p>
        </p:txBody>
      </p:sp>
      <p:sp>
        <p:nvSpPr>
          <p:cNvPr id="27" name="TextBox 26"/>
          <p:cNvSpPr txBox="1"/>
          <p:nvPr/>
        </p:nvSpPr>
        <p:spPr>
          <a:xfrm>
            <a:off x="2375892" y="180957"/>
            <a:ext cx="1805940"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r>
              <a:rPr lang="en-US" b="1" dirty="0">
                <a:solidFill>
                  <a:srgbClr val="004080"/>
                </a:solidFill>
                <a:sym typeface="+mn-ea"/>
              </a:rPr>
              <a:t>VISUALIZATION</a:t>
            </a:r>
            <a:endParaRPr lang="en-US" b="1" dirty="0">
              <a:solidFill>
                <a:srgbClr val="004080"/>
              </a:solidFill>
            </a:endParaRPr>
          </a:p>
        </p:txBody>
      </p:sp>
      <p:pic>
        <p:nvPicPr>
          <p:cNvPr id="88" name="图片 88" descr="工位一"/>
          <p:cNvPicPr>
            <a:picLocks noChangeAspect="1"/>
          </p:cNvPicPr>
          <p:nvPr/>
        </p:nvPicPr>
        <p:blipFill>
          <a:blip r:embed="rId1"/>
          <a:srcRect l="41095" t="20686" r="5120" b="7555"/>
          <a:stretch>
            <a:fillRect/>
          </a:stretch>
        </p:blipFill>
        <p:spPr>
          <a:xfrm>
            <a:off x="2897505" y="2471420"/>
            <a:ext cx="3094990" cy="2672080"/>
          </a:xfrm>
          <a:prstGeom prst="rect">
            <a:avLst/>
          </a:prstGeom>
        </p:spPr>
      </p:pic>
      <p:cxnSp>
        <p:nvCxnSpPr>
          <p:cNvPr id="28" name="直接连接符 27"/>
          <p:cNvCxnSpPr/>
          <p:nvPr/>
        </p:nvCxnSpPr>
        <p:spPr>
          <a:xfrm>
            <a:off x="2376457" y="24582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pic>
        <p:nvPicPr>
          <p:cNvPr id="81" name="图片 81" descr="云端平台1"/>
          <p:cNvPicPr>
            <a:picLocks noChangeAspect="1"/>
          </p:cNvPicPr>
          <p:nvPr/>
        </p:nvPicPr>
        <p:blipFill>
          <a:blip r:embed="rId2"/>
          <a:srcRect l="10992" t="14461" r="2322" b="-4667"/>
          <a:stretch>
            <a:fillRect/>
          </a:stretch>
        </p:blipFill>
        <p:spPr>
          <a:xfrm>
            <a:off x="4086860" y="549275"/>
            <a:ext cx="4977765" cy="2614295"/>
          </a:xfrm>
          <a:prstGeom prst="rect">
            <a:avLst/>
          </a:prstGeom>
        </p:spPr>
      </p:pic>
      <p:pic>
        <p:nvPicPr>
          <p:cNvPr id="84" name="图片 84" descr="工位二数据"/>
          <p:cNvPicPr>
            <a:picLocks noChangeAspect="1"/>
          </p:cNvPicPr>
          <p:nvPr/>
        </p:nvPicPr>
        <p:blipFill>
          <a:blip r:embed="rId3"/>
          <a:srcRect l="48112" b="21263"/>
          <a:stretch>
            <a:fillRect/>
          </a:stretch>
        </p:blipFill>
        <p:spPr>
          <a:xfrm>
            <a:off x="429260" y="680085"/>
            <a:ext cx="2582545" cy="2722880"/>
          </a:xfrm>
          <a:prstGeom prst="rect">
            <a:avLst/>
          </a:prstGeom>
        </p:spPr>
      </p:pic>
      <p:sp>
        <p:nvSpPr>
          <p:cNvPr id="2" name="文本框 1"/>
          <p:cNvSpPr txBox="1"/>
          <p:nvPr/>
        </p:nvSpPr>
        <p:spPr>
          <a:xfrm>
            <a:off x="7021830" y="3930650"/>
            <a:ext cx="1254125" cy="368300"/>
          </a:xfrm>
          <a:prstGeom prst="rect">
            <a:avLst/>
          </a:prstGeom>
          <a:noFill/>
        </p:spPr>
        <p:txBody>
          <a:bodyPr wrap="square" rtlCol="0">
            <a:spAutoFit/>
          </a:bodyPr>
          <a:p>
            <a:r>
              <a:rPr lang="zh-CN" altLang="en-US"/>
              <a:t>插入视频</a:t>
            </a:r>
            <a:endParaRPr lang="zh-CN" altLang="en-US"/>
          </a:p>
        </p:txBody>
      </p:sp>
    </p:spTree>
    <p:custDataLst>
      <p:tags r:id="rId4"/>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234901" y="1901476"/>
            <a:ext cx="5915043" cy="745490"/>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smtClean="0">
                <a:solidFill>
                  <a:schemeClr val="tx1"/>
                </a:solidFill>
                <a:latin typeface="+mn-ea"/>
                <a:ea typeface="+mn-ea"/>
                <a:cs typeface="+mn-ea"/>
              </a:rPr>
              <a:t>总结及展望</a:t>
            </a:r>
            <a:endParaRPr lang="zh-CN" altLang="en-US" sz="4400" dirty="0">
              <a:solidFill>
                <a:schemeClr val="tx1"/>
              </a:solidFill>
              <a:latin typeface="+mn-ea"/>
              <a:ea typeface="+mn-ea"/>
              <a:cs typeface="+mn-ea"/>
            </a:endParaRPr>
          </a:p>
        </p:txBody>
      </p:sp>
      <p:sp>
        <p:nvSpPr>
          <p:cNvPr id="2" name="文本框 1"/>
          <p:cNvSpPr txBox="1"/>
          <p:nvPr/>
        </p:nvSpPr>
        <p:spPr>
          <a:xfrm>
            <a:off x="2973082" y="412951"/>
            <a:ext cx="3162019" cy="1200329"/>
          </a:xfrm>
          <a:prstGeom prst="rect">
            <a:avLst/>
          </a:prstGeom>
          <a:noFill/>
        </p:spPr>
        <p:txBody>
          <a:bodyPr wrap="none" rtlCol="0">
            <a:spAutoFit/>
          </a:bodyPr>
          <a:lstStyle/>
          <a:p>
            <a:pPr algn="r"/>
            <a:r>
              <a:rPr lang="en-US" altLang="zh-CN" sz="6000" b="1" dirty="0" smtClean="0">
                <a:solidFill>
                  <a:schemeClr val="bg1"/>
                </a:solidFill>
              </a:rPr>
              <a:t>P</a:t>
            </a:r>
            <a:r>
              <a:rPr lang="en-US" altLang="zh-CN" sz="6000" b="1" dirty="0" smtClean="0">
                <a:solidFill>
                  <a:srgbClr val="002060"/>
                </a:solidFill>
              </a:rPr>
              <a:t>ART  </a:t>
            </a:r>
            <a:r>
              <a:rPr lang="en-US" altLang="zh-CN" sz="7200" b="1" dirty="0" smtClean="0">
                <a:solidFill>
                  <a:srgbClr val="002060"/>
                </a:solidFill>
              </a:rPr>
              <a:t>5</a:t>
            </a:r>
            <a:endParaRPr lang="zh-CN" altLang="en-US" sz="7200" b="1" dirty="0">
              <a:solidFill>
                <a:srgbClr val="002060"/>
              </a:solidFill>
            </a:endParaRPr>
          </a:p>
        </p:txBody>
      </p:sp>
      <p:sp>
        <p:nvSpPr>
          <p:cNvPr id="33" name="TextBox 45"/>
          <p:cNvSpPr txBox="1"/>
          <p:nvPr/>
        </p:nvSpPr>
        <p:spPr>
          <a:xfrm>
            <a:off x="3644051" y="3111703"/>
            <a:ext cx="1097280" cy="368300"/>
          </a:xfrm>
          <a:prstGeom prst="rect">
            <a:avLst/>
          </a:prstGeom>
          <a:noFill/>
        </p:spPr>
        <p:txBody>
          <a:bodyPr wrap="none" rtlCol="0">
            <a:spAutoFit/>
          </a:bodyPr>
          <a:lstStyle/>
          <a:p>
            <a:r>
              <a:rPr lang="zh-CN" altLang="en-US" dirty="0" smtClean="0">
                <a:solidFill>
                  <a:srgbClr val="004080"/>
                </a:solidFill>
                <a:latin typeface="+mn-ea"/>
                <a:cs typeface="+mn-ea"/>
              </a:rPr>
              <a:t>工作总结</a:t>
            </a:r>
            <a:endParaRPr lang="zh-CN" altLang="en-US" dirty="0">
              <a:solidFill>
                <a:srgbClr val="004080"/>
              </a:solidFill>
              <a:latin typeface="+mn-ea"/>
              <a:cs typeface="+mn-ea"/>
            </a:endParaRPr>
          </a:p>
        </p:txBody>
      </p:sp>
      <p:sp>
        <p:nvSpPr>
          <p:cNvPr id="34" name="TextBox 46"/>
          <p:cNvSpPr txBox="1"/>
          <p:nvPr/>
        </p:nvSpPr>
        <p:spPr>
          <a:xfrm>
            <a:off x="3644051" y="3744984"/>
            <a:ext cx="1097280" cy="368300"/>
          </a:xfrm>
          <a:prstGeom prst="rect">
            <a:avLst/>
          </a:prstGeom>
          <a:noFill/>
        </p:spPr>
        <p:txBody>
          <a:bodyPr wrap="none" rtlCol="0">
            <a:spAutoFit/>
          </a:bodyPr>
          <a:lstStyle/>
          <a:p>
            <a:r>
              <a:rPr lang="zh-CN" altLang="en-US" dirty="0" smtClean="0">
                <a:solidFill>
                  <a:srgbClr val="004080"/>
                </a:solidFill>
                <a:latin typeface="+mn-ea"/>
                <a:cs typeface="+mn-ea"/>
              </a:rPr>
              <a:t>未来展望</a:t>
            </a:r>
            <a:endParaRPr lang="zh-CN" altLang="en-US" dirty="0">
              <a:solidFill>
                <a:srgbClr val="004080"/>
              </a:solidFill>
              <a:latin typeface="+mn-ea"/>
              <a:cs typeface="+mn-ea"/>
            </a:endParaRPr>
          </a:p>
        </p:txBody>
      </p:sp>
      <p:sp>
        <p:nvSpPr>
          <p:cNvPr id="37" name="TextBox 49"/>
          <p:cNvSpPr txBox="1"/>
          <p:nvPr/>
        </p:nvSpPr>
        <p:spPr>
          <a:xfrm>
            <a:off x="4791760" y="3157487"/>
            <a:ext cx="977900" cy="275590"/>
          </a:xfrm>
          <a:prstGeom prst="rect">
            <a:avLst/>
          </a:prstGeom>
          <a:noFill/>
        </p:spPr>
        <p:txBody>
          <a:bodyPr wrap="none" rtlCol="0">
            <a:spAutoFit/>
          </a:bodyPr>
          <a:lstStyle/>
          <a:p>
            <a:pPr algn="ctr"/>
            <a:r>
              <a:rPr lang="en-US" altLang="zh-CN" sz="1200" dirty="0" smtClean="0">
                <a:solidFill>
                  <a:srgbClr val="004080"/>
                </a:solidFill>
                <a:latin typeface="+mn-ea"/>
                <a:cs typeface="+mn-ea"/>
              </a:rPr>
              <a:t>SUMMARY</a:t>
            </a:r>
            <a:endParaRPr lang="en-US" altLang="zh-CN" sz="1200" dirty="0" smtClean="0">
              <a:solidFill>
                <a:srgbClr val="004080"/>
              </a:solidFill>
              <a:latin typeface="+mn-ea"/>
              <a:cs typeface="+mn-ea"/>
            </a:endParaRPr>
          </a:p>
        </p:txBody>
      </p:sp>
      <p:sp>
        <p:nvSpPr>
          <p:cNvPr id="38" name="TextBox 50"/>
          <p:cNvSpPr txBox="1"/>
          <p:nvPr/>
        </p:nvSpPr>
        <p:spPr>
          <a:xfrm>
            <a:off x="4791737" y="3791311"/>
            <a:ext cx="1196340" cy="275590"/>
          </a:xfrm>
          <a:prstGeom prst="rect">
            <a:avLst/>
          </a:prstGeom>
          <a:noFill/>
        </p:spPr>
        <p:txBody>
          <a:bodyPr wrap="none" rtlCol="0">
            <a:spAutoFit/>
          </a:bodyPr>
          <a:lstStyle/>
          <a:p>
            <a:pPr algn="ctr"/>
            <a:r>
              <a:rPr lang="en-US" altLang="zh-CN" sz="1200" dirty="0" smtClean="0">
                <a:solidFill>
                  <a:srgbClr val="004080"/>
                </a:solidFill>
                <a:latin typeface="+mn-ea"/>
                <a:cs typeface="+mn-ea"/>
              </a:rPr>
              <a:t>EXPECTATION</a:t>
            </a:r>
            <a:endParaRPr lang="en-US" altLang="zh-CN" sz="1200" dirty="0" smtClean="0">
              <a:solidFill>
                <a:srgbClr val="004080"/>
              </a:solidFill>
              <a:latin typeface="+mn-ea"/>
              <a:cs typeface="+mn-ea"/>
            </a:endParaRPr>
          </a:p>
        </p:txBody>
      </p:sp>
      <p:sp>
        <p:nvSpPr>
          <p:cNvPr id="41" name="椭圆 40"/>
          <p:cNvSpPr/>
          <p:nvPr/>
        </p:nvSpPr>
        <p:spPr>
          <a:xfrm>
            <a:off x="3350163" y="3157571"/>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2" name="椭圆 41"/>
          <p:cNvSpPr/>
          <p:nvPr/>
        </p:nvSpPr>
        <p:spPr>
          <a:xfrm>
            <a:off x="3350163" y="3791784"/>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right)">
                                      <p:cBhvr>
                                        <p:cTn id="11" dur="500"/>
                                        <p:tgtEl>
                                          <p:spTgt spid="4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p:tgtEl>
                                          <p:spTgt spid="42"/>
                                        </p:tgtEl>
                                        <p:attrNameLst>
                                          <p:attrName>ppt_x</p:attrName>
                                        </p:attrNameLst>
                                      </p:cBhvr>
                                      <p:tavLst>
                                        <p:tav tm="0">
                                          <p:val>
                                            <p:strVal val="#ppt_x-#ppt_w*1.125000"/>
                                          </p:val>
                                        </p:tav>
                                        <p:tav tm="100000">
                                          <p:val>
                                            <p:strVal val="#ppt_x"/>
                                          </p:val>
                                        </p:tav>
                                      </p:tavLst>
                                    </p:anim>
                                    <p:animEffect transition="in" filter="wipe(right)">
                                      <p:cBhvr>
                                        <p:cTn id="15" dur="500"/>
                                        <p:tgtEl>
                                          <p:spTgt spid="42"/>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p:tgtEl>
                                          <p:spTgt spid="33"/>
                                        </p:tgtEl>
                                        <p:attrNameLst>
                                          <p:attrName>ppt_x</p:attrName>
                                        </p:attrNameLst>
                                      </p:cBhvr>
                                      <p:tavLst>
                                        <p:tav tm="0">
                                          <p:val>
                                            <p:strVal val="#ppt_x-#ppt_w*1.125000"/>
                                          </p:val>
                                        </p:tav>
                                        <p:tav tm="100000">
                                          <p:val>
                                            <p:strVal val="#ppt_x"/>
                                          </p:val>
                                        </p:tav>
                                      </p:tavLst>
                                    </p:anim>
                                    <p:animEffect transition="in" filter="wipe(right)">
                                      <p:cBhvr>
                                        <p:cTn id="19" dur="500"/>
                                        <p:tgtEl>
                                          <p:spTgt spid="33"/>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p:tgtEl>
                                          <p:spTgt spid="34"/>
                                        </p:tgtEl>
                                        <p:attrNameLst>
                                          <p:attrName>ppt_x</p:attrName>
                                        </p:attrNameLst>
                                      </p:cBhvr>
                                      <p:tavLst>
                                        <p:tav tm="0">
                                          <p:val>
                                            <p:strVal val="#ppt_x-#ppt_w*1.125000"/>
                                          </p:val>
                                        </p:tav>
                                        <p:tav tm="100000">
                                          <p:val>
                                            <p:strVal val="#ppt_x"/>
                                          </p:val>
                                        </p:tav>
                                      </p:tavLst>
                                    </p:anim>
                                    <p:animEffect transition="in" filter="wipe(right)">
                                      <p:cBhvr>
                                        <p:cTn id="23" dur="500"/>
                                        <p:tgtEl>
                                          <p:spTgt spid="34"/>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p:tgtEl>
                                          <p:spTgt spid="37"/>
                                        </p:tgtEl>
                                        <p:attrNameLst>
                                          <p:attrName>ppt_x</p:attrName>
                                        </p:attrNameLst>
                                      </p:cBhvr>
                                      <p:tavLst>
                                        <p:tav tm="0">
                                          <p:val>
                                            <p:strVal val="#ppt_x-#ppt_w*1.125000"/>
                                          </p:val>
                                        </p:tav>
                                        <p:tav tm="100000">
                                          <p:val>
                                            <p:strVal val="#ppt_x"/>
                                          </p:val>
                                        </p:tav>
                                      </p:tavLst>
                                    </p:anim>
                                    <p:animEffect transition="in" filter="wipe(right)">
                                      <p:cBhvr>
                                        <p:cTn id="27" dur="500"/>
                                        <p:tgtEl>
                                          <p:spTgt spid="37"/>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p:tgtEl>
                                          <p:spTgt spid="38"/>
                                        </p:tgtEl>
                                        <p:attrNameLst>
                                          <p:attrName>ppt_x</p:attrName>
                                        </p:attrNameLst>
                                      </p:cBhvr>
                                      <p:tavLst>
                                        <p:tav tm="0">
                                          <p:val>
                                            <p:strVal val="#ppt_x-#ppt_w*1.125000"/>
                                          </p:val>
                                        </p:tav>
                                        <p:tav tm="100000">
                                          <p:val>
                                            <p:strVal val="#ppt_x"/>
                                          </p:val>
                                        </p:tav>
                                      </p:tavLst>
                                    </p:anim>
                                    <p:animEffect transition="in" filter="wipe(right)">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34" grpId="0"/>
      <p:bldP spid="37" grpId="0"/>
      <p:bldP spid="38" grpId="0"/>
      <p:bldP spid="41" grpId="0" bldLvl="0" animBg="1"/>
      <p:bldP spid="4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5"/>
          <p:cNvSpPr/>
          <p:nvPr/>
        </p:nvSpPr>
        <p:spPr>
          <a:xfrm rot="10800000" flipV="1">
            <a:off x="6462555" y="-15751"/>
            <a:ext cx="2667896" cy="5154258"/>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1" fmla="*/ 0 w 9144000"/>
              <a:gd name="connsiteY0-2" fmla="*/ 0 h 5143500"/>
              <a:gd name="connsiteX1-3" fmla="*/ 9144000 w 9144000"/>
              <a:gd name="connsiteY1-4" fmla="*/ 0 h 5143500"/>
              <a:gd name="connsiteX2-5" fmla="*/ 3788229 w 9144000"/>
              <a:gd name="connsiteY2-6" fmla="*/ 5143500 h 5143500"/>
              <a:gd name="connsiteX3-7" fmla="*/ 0 w 9144000"/>
              <a:gd name="connsiteY3-8" fmla="*/ 5143500 h 5143500"/>
              <a:gd name="connsiteX4-9" fmla="*/ 0 w 9144000"/>
              <a:gd name="connsiteY4-10" fmla="*/ 0 h 5143500"/>
              <a:gd name="connsiteX0-11" fmla="*/ 0 w 9144000"/>
              <a:gd name="connsiteY0-12" fmla="*/ 0 h 5158015"/>
              <a:gd name="connsiteX1-13" fmla="*/ 9144000 w 9144000"/>
              <a:gd name="connsiteY1-14" fmla="*/ 0 h 5158015"/>
              <a:gd name="connsiteX2-15" fmla="*/ 6783677 w 9144000"/>
              <a:gd name="connsiteY2-16" fmla="*/ 5158015 h 5158015"/>
              <a:gd name="connsiteX3-17" fmla="*/ 0 w 9144000"/>
              <a:gd name="connsiteY3-18" fmla="*/ 5143500 h 5158015"/>
              <a:gd name="connsiteX4-19" fmla="*/ 0 w 9144000"/>
              <a:gd name="connsiteY4-20" fmla="*/ 0 h 5158015"/>
              <a:gd name="connsiteX0-21" fmla="*/ 0 w 10547496"/>
              <a:gd name="connsiteY0-22" fmla="*/ 10758 h 5168773"/>
              <a:gd name="connsiteX1-23" fmla="*/ 10547496 w 10547496"/>
              <a:gd name="connsiteY1-24" fmla="*/ 0 h 5168773"/>
              <a:gd name="connsiteX2-25" fmla="*/ 6783677 w 10547496"/>
              <a:gd name="connsiteY2-26" fmla="*/ 5168773 h 5168773"/>
              <a:gd name="connsiteX3-27" fmla="*/ 0 w 10547496"/>
              <a:gd name="connsiteY3-28" fmla="*/ 5154258 h 5168773"/>
              <a:gd name="connsiteX4-29" fmla="*/ 0 w 10547496"/>
              <a:gd name="connsiteY4-30" fmla="*/ 10758 h 5168773"/>
              <a:gd name="connsiteX0-31" fmla="*/ 0 w 10547496"/>
              <a:gd name="connsiteY0-32" fmla="*/ 10758 h 5154258"/>
              <a:gd name="connsiteX1-33" fmla="*/ 10547496 w 10547496"/>
              <a:gd name="connsiteY1-34" fmla="*/ 0 h 5154258"/>
              <a:gd name="connsiteX2-35" fmla="*/ 6188249 w 10547496"/>
              <a:gd name="connsiteY2-36" fmla="*/ 5147257 h 5154258"/>
              <a:gd name="connsiteX3-37" fmla="*/ 0 w 10547496"/>
              <a:gd name="connsiteY3-38" fmla="*/ 5154258 h 5154258"/>
              <a:gd name="connsiteX4-39" fmla="*/ 0 w 10547496"/>
              <a:gd name="connsiteY4-40" fmla="*/ 10758 h 5154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47496" h="5154258">
                <a:moveTo>
                  <a:pt x="0" y="10758"/>
                </a:moveTo>
                <a:lnTo>
                  <a:pt x="10547496" y="0"/>
                </a:lnTo>
                <a:lnTo>
                  <a:pt x="6188249" y="5147257"/>
                </a:lnTo>
                <a:lnTo>
                  <a:pt x="0" y="5154258"/>
                </a:lnTo>
                <a:lnTo>
                  <a:pt x="0" y="10758"/>
                </a:lnTo>
                <a:close/>
              </a:path>
            </a:pathLst>
          </a:custGeom>
          <a:solidFill>
            <a:srgbClr val="0040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5"/>
          <p:cNvSpPr/>
          <p:nvPr/>
        </p:nvSpPr>
        <p:spPr>
          <a:xfrm flipV="1">
            <a:off x="1" y="1268"/>
            <a:ext cx="2667896" cy="5154258"/>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1" fmla="*/ 0 w 9144000"/>
              <a:gd name="connsiteY0-2" fmla="*/ 0 h 5143500"/>
              <a:gd name="connsiteX1-3" fmla="*/ 9144000 w 9144000"/>
              <a:gd name="connsiteY1-4" fmla="*/ 0 h 5143500"/>
              <a:gd name="connsiteX2-5" fmla="*/ 3788229 w 9144000"/>
              <a:gd name="connsiteY2-6" fmla="*/ 5143500 h 5143500"/>
              <a:gd name="connsiteX3-7" fmla="*/ 0 w 9144000"/>
              <a:gd name="connsiteY3-8" fmla="*/ 5143500 h 5143500"/>
              <a:gd name="connsiteX4-9" fmla="*/ 0 w 9144000"/>
              <a:gd name="connsiteY4-10" fmla="*/ 0 h 5143500"/>
              <a:gd name="connsiteX0-11" fmla="*/ 0 w 9144000"/>
              <a:gd name="connsiteY0-12" fmla="*/ 0 h 5158015"/>
              <a:gd name="connsiteX1-13" fmla="*/ 9144000 w 9144000"/>
              <a:gd name="connsiteY1-14" fmla="*/ 0 h 5158015"/>
              <a:gd name="connsiteX2-15" fmla="*/ 6783677 w 9144000"/>
              <a:gd name="connsiteY2-16" fmla="*/ 5158015 h 5158015"/>
              <a:gd name="connsiteX3-17" fmla="*/ 0 w 9144000"/>
              <a:gd name="connsiteY3-18" fmla="*/ 5143500 h 5158015"/>
              <a:gd name="connsiteX4-19" fmla="*/ 0 w 9144000"/>
              <a:gd name="connsiteY4-20" fmla="*/ 0 h 5158015"/>
              <a:gd name="connsiteX0-21" fmla="*/ 0 w 10547496"/>
              <a:gd name="connsiteY0-22" fmla="*/ 10758 h 5168773"/>
              <a:gd name="connsiteX1-23" fmla="*/ 10547496 w 10547496"/>
              <a:gd name="connsiteY1-24" fmla="*/ 0 h 5168773"/>
              <a:gd name="connsiteX2-25" fmla="*/ 6783677 w 10547496"/>
              <a:gd name="connsiteY2-26" fmla="*/ 5168773 h 5168773"/>
              <a:gd name="connsiteX3-27" fmla="*/ 0 w 10547496"/>
              <a:gd name="connsiteY3-28" fmla="*/ 5154258 h 5168773"/>
              <a:gd name="connsiteX4-29" fmla="*/ 0 w 10547496"/>
              <a:gd name="connsiteY4-30" fmla="*/ 10758 h 5168773"/>
              <a:gd name="connsiteX0-31" fmla="*/ 0 w 10547496"/>
              <a:gd name="connsiteY0-32" fmla="*/ 10758 h 5154258"/>
              <a:gd name="connsiteX1-33" fmla="*/ 10547496 w 10547496"/>
              <a:gd name="connsiteY1-34" fmla="*/ 0 h 5154258"/>
              <a:gd name="connsiteX2-35" fmla="*/ 6188249 w 10547496"/>
              <a:gd name="connsiteY2-36" fmla="*/ 5147257 h 5154258"/>
              <a:gd name="connsiteX3-37" fmla="*/ 0 w 10547496"/>
              <a:gd name="connsiteY3-38" fmla="*/ 5154258 h 5154258"/>
              <a:gd name="connsiteX4-39" fmla="*/ 0 w 10547496"/>
              <a:gd name="connsiteY4-40" fmla="*/ 10758 h 5154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47496" h="5154258">
                <a:moveTo>
                  <a:pt x="0" y="10758"/>
                </a:moveTo>
                <a:lnTo>
                  <a:pt x="10547496" y="0"/>
                </a:lnTo>
                <a:lnTo>
                  <a:pt x="6188249" y="5147257"/>
                </a:lnTo>
                <a:lnTo>
                  <a:pt x="0" y="5154258"/>
                </a:lnTo>
                <a:lnTo>
                  <a:pt x="0" y="10758"/>
                </a:lnTo>
                <a:close/>
              </a:path>
            </a:pathLst>
          </a:custGeom>
          <a:solidFill>
            <a:srgbClr val="0040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088258" y="501594"/>
            <a:ext cx="2731698" cy="460375"/>
          </a:xfrm>
          <a:prstGeom prst="rect">
            <a:avLst/>
          </a:prstGeom>
        </p:spPr>
        <p:txBody>
          <a:bodyPr wrap="squar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spcAft>
                <a:spcPts val="0"/>
              </a:spcAft>
              <a:defRPr/>
            </a:pPr>
            <a:r>
              <a:rPr lang="zh-CN" altLang="en-US" sz="2400" kern="100" dirty="0" smtClean="0">
                <a:solidFill>
                  <a:srgbClr val="004080"/>
                </a:solidFill>
                <a:latin typeface="+mn-ea"/>
                <a:ea typeface="+mn-ea"/>
                <a:cs typeface="+mn-ea"/>
              </a:rPr>
              <a:t>研究背景及任务</a:t>
            </a:r>
            <a:endParaRPr lang="zh-CN" altLang="en-US" sz="2400" kern="100" dirty="0">
              <a:solidFill>
                <a:srgbClr val="004080"/>
              </a:solidFill>
              <a:latin typeface="+mn-ea"/>
              <a:ea typeface="+mn-ea"/>
              <a:cs typeface="+mn-ea"/>
            </a:endParaRPr>
          </a:p>
        </p:txBody>
      </p:sp>
      <p:sp>
        <p:nvSpPr>
          <p:cNvPr id="96" name="矩形 95"/>
          <p:cNvSpPr/>
          <p:nvPr/>
        </p:nvSpPr>
        <p:spPr>
          <a:xfrm>
            <a:off x="2514192" y="1452904"/>
            <a:ext cx="14020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spcAft>
                <a:spcPts val="0"/>
              </a:spcAft>
              <a:defRPr/>
            </a:pPr>
            <a:r>
              <a:rPr lang="zh-CN" altLang="en-US" sz="2400" kern="100" dirty="0">
                <a:solidFill>
                  <a:srgbClr val="004080"/>
                </a:solidFill>
                <a:latin typeface="+mn-ea"/>
                <a:ea typeface="+mn-ea"/>
                <a:cs typeface="+mn-ea"/>
              </a:rPr>
              <a:t>研究现状</a:t>
            </a:r>
            <a:endParaRPr lang="zh-CN" altLang="en-US" sz="2400" kern="100" dirty="0">
              <a:solidFill>
                <a:srgbClr val="004080"/>
              </a:solidFill>
              <a:latin typeface="+mn-ea"/>
              <a:ea typeface="+mn-ea"/>
              <a:cs typeface="+mn-ea"/>
            </a:endParaRPr>
          </a:p>
        </p:txBody>
      </p:sp>
      <p:sp>
        <p:nvSpPr>
          <p:cNvPr id="97" name="矩形 96"/>
          <p:cNvSpPr/>
          <p:nvPr/>
        </p:nvSpPr>
        <p:spPr>
          <a:xfrm>
            <a:off x="2648899" y="2348474"/>
            <a:ext cx="29260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solidFill>
                  <a:srgbClr val="004080"/>
                </a:solidFill>
                <a:latin typeface="+mn-ea"/>
                <a:ea typeface="+mn-ea"/>
                <a:cs typeface="+mn-ea"/>
              </a:rPr>
              <a:t>系统实现及关键技术</a:t>
            </a:r>
            <a:endParaRPr lang="zh-CN" altLang="en-US" sz="2400" dirty="0">
              <a:solidFill>
                <a:srgbClr val="004080"/>
              </a:solidFill>
              <a:latin typeface="+mn-ea"/>
              <a:ea typeface="+mn-ea"/>
              <a:cs typeface="+mn-ea"/>
            </a:endParaRPr>
          </a:p>
        </p:txBody>
      </p:sp>
      <p:sp>
        <p:nvSpPr>
          <p:cNvPr id="98" name="矩形 97"/>
          <p:cNvSpPr/>
          <p:nvPr/>
        </p:nvSpPr>
        <p:spPr>
          <a:xfrm>
            <a:off x="2882386" y="3273303"/>
            <a:ext cx="14020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solidFill>
                  <a:srgbClr val="004080"/>
                </a:solidFill>
                <a:latin typeface="+mn-ea"/>
                <a:ea typeface="+mn-ea"/>
                <a:cs typeface="+mn-ea"/>
              </a:rPr>
              <a:t>实验测试</a:t>
            </a:r>
            <a:endParaRPr lang="zh-CN" altLang="en-US" sz="2400" dirty="0">
              <a:solidFill>
                <a:srgbClr val="004080"/>
              </a:solidFill>
              <a:latin typeface="+mn-ea"/>
              <a:ea typeface="+mn-ea"/>
              <a:cs typeface="+mn-ea"/>
            </a:endParaRPr>
          </a:p>
        </p:txBody>
      </p:sp>
      <p:grpSp>
        <p:nvGrpSpPr>
          <p:cNvPr id="5" name="组合 4"/>
          <p:cNvGrpSpPr/>
          <p:nvPr/>
        </p:nvGrpSpPr>
        <p:grpSpPr>
          <a:xfrm>
            <a:off x="6565916" y="1842240"/>
            <a:ext cx="1146310" cy="1146310"/>
            <a:chOff x="1602769" y="143838"/>
            <a:chExt cx="1331936" cy="1331936"/>
          </a:xfrm>
        </p:grpSpPr>
        <p:sp>
          <p:nvSpPr>
            <p:cNvPr id="4" name="椭圆 3"/>
            <p:cNvSpPr/>
            <p:nvPr/>
          </p:nvSpPr>
          <p:spPr>
            <a:xfrm>
              <a:off x="1602769" y="143838"/>
              <a:ext cx="1331936" cy="1331936"/>
            </a:xfrm>
            <a:prstGeom prst="ellipse">
              <a:avLst/>
            </a:prstGeom>
            <a:solidFill>
              <a:schemeClr val="bg1"/>
            </a:solidFill>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6" name="TextBox 145"/>
            <p:cNvSpPr txBox="1"/>
            <p:nvPr/>
          </p:nvSpPr>
          <p:spPr>
            <a:xfrm>
              <a:off x="1679041" y="396413"/>
              <a:ext cx="1189310" cy="584775"/>
            </a:xfrm>
            <a:prstGeom prst="rect">
              <a:avLst/>
            </a:prstGeom>
            <a:noFill/>
          </p:spPr>
          <p:txBody>
            <a:bodyPr wrap="square" rtlCol="0">
              <a:spAutoFit/>
            </a:bodyPr>
            <a:p>
              <a:pPr algn="ctr"/>
              <a:r>
                <a:rPr lang="zh-CN" altLang="en-US" sz="2700" b="1" dirty="0">
                  <a:solidFill>
                    <a:srgbClr val="004080"/>
                  </a:solidFill>
                  <a:latin typeface="微软雅黑" panose="020B0503020204020204" pitchFamily="34" charset="-122"/>
                  <a:ea typeface="微软雅黑" panose="020B0503020204020204" pitchFamily="34" charset="-122"/>
                </a:rPr>
                <a:t>目录</a:t>
              </a:r>
              <a:endParaRPr lang="zh-CN" altLang="en-US" sz="2700" b="1" dirty="0">
                <a:solidFill>
                  <a:srgbClr val="004080"/>
                </a:solidFill>
                <a:latin typeface="微软雅黑" panose="020B0503020204020204" pitchFamily="34" charset="-122"/>
                <a:ea typeface="微软雅黑" panose="020B0503020204020204" pitchFamily="34" charset="-122"/>
              </a:endParaRPr>
            </a:p>
          </p:txBody>
        </p:sp>
        <p:sp>
          <p:nvSpPr>
            <p:cNvPr id="147" name="TextBox 146"/>
            <p:cNvSpPr txBox="1"/>
            <p:nvPr/>
          </p:nvSpPr>
          <p:spPr>
            <a:xfrm>
              <a:off x="1638153" y="937949"/>
              <a:ext cx="1263808" cy="302509"/>
            </a:xfrm>
            <a:prstGeom prst="rect">
              <a:avLst/>
            </a:prstGeom>
            <a:noFill/>
          </p:spPr>
          <p:txBody>
            <a:bodyPr wrap="square" rtlCol="0">
              <a:spAutoFit/>
            </a:bodyPr>
            <a:p>
              <a:pPr algn="ctr"/>
              <a:r>
                <a:rPr lang="en-US" altLang="zh-CN" sz="1100" b="1" dirty="0">
                  <a:solidFill>
                    <a:srgbClr val="004080"/>
                  </a:solidFill>
                  <a:latin typeface="微软雅黑" panose="020B0503020204020204" pitchFamily="34" charset="-122"/>
                  <a:ea typeface="微软雅黑" panose="020B0503020204020204" pitchFamily="34" charset="-122"/>
                </a:rPr>
                <a:t>CONTENTS</a:t>
              </a:r>
              <a:endParaRPr lang="en-US" altLang="zh-CN" sz="1100" b="1" dirty="0">
                <a:solidFill>
                  <a:srgbClr val="00408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471328" y="1308354"/>
            <a:ext cx="749673" cy="751323"/>
            <a:chOff x="3437020" y="1033173"/>
            <a:chExt cx="863676" cy="865577"/>
          </a:xfrm>
          <a:solidFill>
            <a:srgbClr val="004080"/>
          </a:solidFill>
        </p:grpSpPr>
        <p:sp>
          <p:nvSpPr>
            <p:cNvPr id="3" name="椭圆 18"/>
            <p:cNvSpPr>
              <a:spLocks noChangeArrowheads="1"/>
            </p:cNvSpPr>
            <p:nvPr/>
          </p:nvSpPr>
          <p:spPr bwMode="auto">
            <a:xfrm>
              <a:off x="3437020" y="1033173"/>
              <a:ext cx="863676" cy="865577"/>
            </a:xfrm>
            <a:prstGeom prst="ellipse">
              <a:avLst/>
            </a:prstGeom>
            <a:solidFill>
              <a:srgbClr val="0040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6" name="图片 5"/>
            <p:cNvPicPr>
              <a:picLocks noChangeAspect="1"/>
            </p:cNvPicPr>
            <p:nvPr/>
          </p:nvPicPr>
          <p:blipFill>
            <a:blip r:embed="rId1" cstate="screen">
              <a:biLevel thresh="25000"/>
            </a:blip>
            <a:srcRect l="8874" r="5828"/>
            <a:stretch>
              <a:fillRect/>
            </a:stretch>
          </p:blipFill>
          <p:spPr>
            <a:xfrm>
              <a:off x="3636699" y="1182120"/>
              <a:ext cx="471128" cy="566231"/>
            </a:xfrm>
            <a:prstGeom prst="rect">
              <a:avLst/>
            </a:prstGeom>
            <a:noFill/>
            <a:ln>
              <a:noFill/>
            </a:ln>
          </p:spPr>
        </p:pic>
      </p:grpSp>
      <p:grpSp>
        <p:nvGrpSpPr>
          <p:cNvPr id="52" name="组合 51"/>
          <p:cNvGrpSpPr/>
          <p:nvPr/>
        </p:nvGrpSpPr>
        <p:grpSpPr>
          <a:xfrm>
            <a:off x="1898388" y="3112130"/>
            <a:ext cx="749673" cy="751323"/>
            <a:chOff x="3437020" y="2074814"/>
            <a:chExt cx="863676" cy="865577"/>
          </a:xfrm>
          <a:solidFill>
            <a:srgbClr val="004080"/>
          </a:solidFill>
        </p:grpSpPr>
        <p:sp>
          <p:nvSpPr>
            <p:cNvPr id="53" name="椭圆 19"/>
            <p:cNvSpPr>
              <a:spLocks noChangeArrowheads="1"/>
            </p:cNvSpPr>
            <p:nvPr/>
          </p:nvSpPr>
          <p:spPr bwMode="auto">
            <a:xfrm>
              <a:off x="3437020" y="2074814"/>
              <a:ext cx="863676" cy="865577"/>
            </a:xfrm>
            <a:prstGeom prst="ellipse">
              <a:avLst/>
            </a:prstGeom>
            <a:solidFill>
              <a:srgbClr val="0040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a:t>
              </a:r>
              <a:endParaRPr lang="en-US" altLang="zh-CN" sz="1800">
                <a:solidFill>
                  <a:srgbClr val="FFFFFF"/>
                </a:solidFill>
                <a:sym typeface="微软雅黑" panose="020B0503020204020204" pitchFamily="34" charset="-122"/>
              </a:endParaRPr>
            </a:p>
          </p:txBody>
        </p:sp>
        <p:pic>
          <p:nvPicPr>
            <p:cNvPr id="54" name="图片 53"/>
            <p:cNvPicPr>
              <a:picLocks noChangeAspect="1"/>
            </p:cNvPicPr>
            <p:nvPr/>
          </p:nvPicPr>
          <p:blipFill>
            <a:blip r:embed="rId2" cstate="screen">
              <a:biLevel thresh="25000"/>
            </a:blip>
            <a:stretch>
              <a:fillRect/>
            </a:stretch>
          </p:blipFill>
          <p:spPr>
            <a:xfrm>
              <a:off x="3592703" y="2223940"/>
              <a:ext cx="553608" cy="567096"/>
            </a:xfrm>
            <a:prstGeom prst="rect">
              <a:avLst/>
            </a:prstGeom>
            <a:noFill/>
          </p:spPr>
        </p:pic>
      </p:grpSp>
      <p:grpSp>
        <p:nvGrpSpPr>
          <p:cNvPr id="55" name="组合 54"/>
          <p:cNvGrpSpPr/>
          <p:nvPr/>
        </p:nvGrpSpPr>
        <p:grpSpPr>
          <a:xfrm>
            <a:off x="1303509" y="366856"/>
            <a:ext cx="749673" cy="749944"/>
            <a:chOff x="3437020" y="3157655"/>
            <a:chExt cx="863676" cy="863988"/>
          </a:xfrm>
        </p:grpSpPr>
        <p:sp>
          <p:nvSpPr>
            <p:cNvPr id="56" name="椭圆 20"/>
            <p:cNvSpPr>
              <a:spLocks noChangeArrowheads="1"/>
            </p:cNvSpPr>
            <p:nvPr/>
          </p:nvSpPr>
          <p:spPr bwMode="auto">
            <a:xfrm>
              <a:off x="3437020" y="3157655"/>
              <a:ext cx="863676" cy="863988"/>
            </a:xfrm>
            <a:prstGeom prst="ellipse">
              <a:avLst/>
            </a:prstGeom>
            <a:solidFill>
              <a:schemeClr val="bg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57" name="组合 56"/>
            <p:cNvGrpSpPr/>
            <p:nvPr/>
          </p:nvGrpSpPr>
          <p:grpSpPr>
            <a:xfrm>
              <a:off x="3603965" y="3301680"/>
              <a:ext cx="519264" cy="531742"/>
              <a:chOff x="9901114" y="2870043"/>
              <a:chExt cx="1094967" cy="1121279"/>
            </a:xfrm>
          </p:grpSpPr>
          <p:sp>
            <p:nvSpPr>
              <p:cNvPr id="58" name="Freeform 5"/>
              <p:cNvSpPr/>
              <p:nvPr/>
            </p:nvSpPr>
            <p:spPr bwMode="auto">
              <a:xfrm>
                <a:off x="10585467" y="2870043"/>
                <a:ext cx="234963" cy="800500"/>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rgbClr val="004080"/>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6"/>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rgbClr val="004080"/>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7"/>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rgbClr val="004080"/>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8"/>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rgbClr val="004080"/>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9"/>
              <p:cNvSpPr>
                <a:spLocks noEditPoints="1"/>
              </p:cNvSpPr>
              <p:nvPr/>
            </p:nvSpPr>
            <p:spPr bwMode="auto">
              <a:xfrm>
                <a:off x="9901114" y="2953851"/>
                <a:ext cx="1094967" cy="1037471"/>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rgbClr val="004080"/>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3" name="组合 72"/>
          <p:cNvGrpSpPr/>
          <p:nvPr/>
        </p:nvGrpSpPr>
        <p:grpSpPr>
          <a:xfrm>
            <a:off x="1687116" y="2202549"/>
            <a:ext cx="749673" cy="751322"/>
            <a:chOff x="3437020" y="5246272"/>
            <a:chExt cx="863676" cy="865576"/>
          </a:xfrm>
        </p:grpSpPr>
        <p:sp>
          <p:nvSpPr>
            <p:cNvPr id="74" name="椭圆 21"/>
            <p:cNvSpPr>
              <a:spLocks noChangeArrowheads="1"/>
            </p:cNvSpPr>
            <p:nvPr/>
          </p:nvSpPr>
          <p:spPr bwMode="auto">
            <a:xfrm>
              <a:off x="3437020" y="5246272"/>
              <a:ext cx="863676" cy="865576"/>
            </a:xfrm>
            <a:prstGeom prst="ellipse">
              <a:avLst/>
            </a:prstGeom>
            <a:solidFill>
              <a:schemeClr val="bg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5"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rgbClr val="004080"/>
            </a:solidFill>
            <a:ln>
              <a:noFill/>
            </a:ln>
          </p:spPr>
          <p:txBody>
            <a:bodyPr vert="horz" wrap="square" lIns="91440" tIns="45720" rIns="91440" bIns="45720" numCol="1" anchor="t" anchorCtr="0" compatLnSpc="1"/>
            <a:lstStyle/>
            <a:p>
              <a:endParaRPr lang="zh-CN" altLang="en-US"/>
            </a:p>
          </p:txBody>
        </p:sp>
      </p:grpSp>
      <p:sp>
        <p:nvSpPr>
          <p:cNvPr id="7" name="矩形 6"/>
          <p:cNvSpPr/>
          <p:nvPr/>
        </p:nvSpPr>
        <p:spPr>
          <a:xfrm>
            <a:off x="3097651" y="4153413"/>
            <a:ext cx="1706880" cy="460375"/>
          </a:xfrm>
          <a:prstGeom prst="rect">
            <a:avLst/>
          </a:prstGeom>
        </p:spPr>
        <p:txBody>
          <a:bodyPr wrap="none" lIns="91486" tIns="45744" rIns="91486" bIns="45744">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5867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1728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75958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3456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93243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51853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105275"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691380" algn="l" defTabSz="117284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smtClean="0">
                <a:solidFill>
                  <a:srgbClr val="004080"/>
                </a:solidFill>
                <a:latin typeface="+mn-ea"/>
                <a:ea typeface="+mn-ea"/>
                <a:cs typeface="+mn-ea"/>
              </a:rPr>
              <a:t>总结及展望</a:t>
            </a:r>
            <a:endParaRPr lang="zh-CN" altLang="en-US" sz="2400" dirty="0">
              <a:solidFill>
                <a:srgbClr val="004080"/>
              </a:solidFill>
              <a:latin typeface="+mn-ea"/>
              <a:ea typeface="+mn-ea"/>
              <a:cs typeface="+mn-ea"/>
            </a:endParaRPr>
          </a:p>
        </p:txBody>
      </p:sp>
      <p:grpSp>
        <p:nvGrpSpPr>
          <p:cNvPr id="63" name="组合 62"/>
          <p:cNvGrpSpPr/>
          <p:nvPr/>
        </p:nvGrpSpPr>
        <p:grpSpPr>
          <a:xfrm>
            <a:off x="2070217" y="4058447"/>
            <a:ext cx="749673" cy="751322"/>
            <a:chOff x="3437020" y="4201727"/>
            <a:chExt cx="863676" cy="865576"/>
          </a:xfrm>
        </p:grpSpPr>
        <p:sp>
          <p:nvSpPr>
            <p:cNvPr id="64" name="椭圆 21"/>
            <p:cNvSpPr>
              <a:spLocks noChangeArrowheads="1"/>
            </p:cNvSpPr>
            <p:nvPr/>
          </p:nvSpPr>
          <p:spPr bwMode="auto">
            <a:xfrm>
              <a:off x="3437020" y="4201727"/>
              <a:ext cx="863676" cy="865576"/>
            </a:xfrm>
            <a:prstGeom prst="ellipse">
              <a:avLst/>
            </a:prstGeom>
            <a:solidFill>
              <a:schemeClr val="bg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65" name="Group 4"/>
            <p:cNvGrpSpPr>
              <a:grpSpLocks noChangeAspect="1"/>
            </p:cNvGrpSpPr>
            <p:nvPr/>
          </p:nvGrpSpPr>
          <p:grpSpPr bwMode="auto">
            <a:xfrm>
              <a:off x="3626902" y="4339091"/>
              <a:ext cx="476560" cy="578496"/>
              <a:chOff x="2694" y="1931"/>
              <a:chExt cx="374" cy="454"/>
            </a:xfrm>
            <a:solidFill>
              <a:schemeClr val="bg1"/>
            </a:solidFill>
          </p:grpSpPr>
          <p:sp>
            <p:nvSpPr>
              <p:cNvPr id="66"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solidFill>
                <a:srgbClr val="004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3"/>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anim calcmode="lin" valueType="num">
                                      <p:cBhvr>
                                        <p:cTn id="8" dur="250" fill="hold"/>
                                        <p:tgtEl>
                                          <p:spTgt spid="93"/>
                                        </p:tgtEl>
                                        <p:attrNameLst>
                                          <p:attrName>ppt_x</p:attrName>
                                        </p:attrNameLst>
                                      </p:cBhvr>
                                      <p:tavLst>
                                        <p:tav tm="0">
                                          <p:val>
                                            <p:strVal val="#ppt_x"/>
                                          </p:val>
                                        </p:tav>
                                        <p:tav tm="100000">
                                          <p:val>
                                            <p:strVal val="#ppt_x"/>
                                          </p:val>
                                        </p:tav>
                                      </p:tavLst>
                                    </p:anim>
                                    <p:anim calcmode="lin" valueType="num">
                                      <p:cBhvr>
                                        <p:cTn id="9" dur="25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250"/>
                                        <p:tgtEl>
                                          <p:spTgt spid="96"/>
                                        </p:tgtEl>
                                      </p:cBhvr>
                                    </p:animEffect>
                                    <p:anim calcmode="lin" valueType="num">
                                      <p:cBhvr>
                                        <p:cTn id="14" dur="250" fill="hold"/>
                                        <p:tgtEl>
                                          <p:spTgt spid="96"/>
                                        </p:tgtEl>
                                        <p:attrNameLst>
                                          <p:attrName>ppt_x</p:attrName>
                                        </p:attrNameLst>
                                      </p:cBhvr>
                                      <p:tavLst>
                                        <p:tav tm="0">
                                          <p:val>
                                            <p:strVal val="#ppt_x"/>
                                          </p:val>
                                        </p:tav>
                                        <p:tav tm="100000">
                                          <p:val>
                                            <p:strVal val="#ppt_x"/>
                                          </p:val>
                                        </p:tav>
                                      </p:tavLst>
                                    </p:anim>
                                    <p:anim calcmode="lin" valueType="num">
                                      <p:cBhvr>
                                        <p:cTn id="15" dur="250" fill="hold"/>
                                        <p:tgtEl>
                                          <p:spTgt spid="9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250"/>
                                        <p:tgtEl>
                                          <p:spTgt spid="97"/>
                                        </p:tgtEl>
                                      </p:cBhvr>
                                    </p:animEffect>
                                    <p:anim calcmode="lin" valueType="num">
                                      <p:cBhvr>
                                        <p:cTn id="20" dur="250" fill="hold"/>
                                        <p:tgtEl>
                                          <p:spTgt spid="97"/>
                                        </p:tgtEl>
                                        <p:attrNameLst>
                                          <p:attrName>ppt_x</p:attrName>
                                        </p:attrNameLst>
                                      </p:cBhvr>
                                      <p:tavLst>
                                        <p:tav tm="0">
                                          <p:val>
                                            <p:strVal val="#ppt_x"/>
                                          </p:val>
                                        </p:tav>
                                        <p:tav tm="100000">
                                          <p:val>
                                            <p:strVal val="#ppt_x"/>
                                          </p:val>
                                        </p:tav>
                                      </p:tavLst>
                                    </p:anim>
                                    <p:anim calcmode="lin" valueType="num">
                                      <p:cBhvr>
                                        <p:cTn id="21" dur="250" fill="hold"/>
                                        <p:tgtEl>
                                          <p:spTgt spid="9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250"/>
                                        <p:tgtEl>
                                          <p:spTgt spid="98"/>
                                        </p:tgtEl>
                                      </p:cBhvr>
                                    </p:animEffect>
                                    <p:anim calcmode="lin" valueType="num">
                                      <p:cBhvr>
                                        <p:cTn id="26" dur="250" fill="hold"/>
                                        <p:tgtEl>
                                          <p:spTgt spid="98"/>
                                        </p:tgtEl>
                                        <p:attrNameLst>
                                          <p:attrName>ppt_x</p:attrName>
                                        </p:attrNameLst>
                                      </p:cBhvr>
                                      <p:tavLst>
                                        <p:tav tm="0">
                                          <p:val>
                                            <p:strVal val="#ppt_x"/>
                                          </p:val>
                                        </p:tav>
                                        <p:tav tm="100000">
                                          <p:val>
                                            <p:strVal val="#ppt_x"/>
                                          </p:val>
                                        </p:tav>
                                      </p:tavLst>
                                    </p:anim>
                                    <p:anim calcmode="lin" valueType="num">
                                      <p:cBhvr>
                                        <p:cTn id="27" dur="250" fill="hold"/>
                                        <p:tgtEl>
                                          <p:spTgt spid="9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anim calcmode="lin" valueType="num">
                                      <p:cBhvr>
                                        <p:cTn id="32" dur="250" fill="hold"/>
                                        <p:tgtEl>
                                          <p:spTgt spid="7"/>
                                        </p:tgtEl>
                                        <p:attrNameLst>
                                          <p:attrName>ppt_x</p:attrName>
                                        </p:attrNameLst>
                                      </p:cBhvr>
                                      <p:tavLst>
                                        <p:tav tm="0">
                                          <p:val>
                                            <p:strVal val="#ppt_x"/>
                                          </p:val>
                                        </p:tav>
                                        <p:tav tm="100000">
                                          <p:val>
                                            <p:strVal val="#ppt_x"/>
                                          </p:val>
                                        </p:tav>
                                      </p:tavLst>
                                    </p:anim>
                                    <p:anim calcmode="lin" valueType="num">
                                      <p:cBhvr>
                                        <p:cTn id="33"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6" grpId="0"/>
      <p:bldP spid="97" grpId="0"/>
      <p:bldP spid="98"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设备、资源和数据等监控信息总览"/>
          <p:cNvPicPr>
            <a:picLocks noChangeAspect="1"/>
          </p:cNvPicPr>
          <p:nvPr/>
        </p:nvPicPr>
        <p:blipFill>
          <a:blip r:embed="rId1">
            <a:lum bright="60000"/>
          </a:blip>
          <a:stretch>
            <a:fillRect/>
          </a:stretch>
        </p:blipFill>
        <p:spPr>
          <a:xfrm>
            <a:off x="458470" y="664845"/>
            <a:ext cx="8272145" cy="4164330"/>
          </a:xfrm>
          <a:prstGeom prst="rect">
            <a:avLst/>
          </a:prstGeom>
          <a:effectLst>
            <a:softEdge rad="63500"/>
          </a:effectLst>
        </p:spPr>
      </p:pic>
      <p:sp>
        <p:nvSpPr>
          <p:cNvPr id="26" name="TextBox 25"/>
          <p:cNvSpPr txBox="1"/>
          <p:nvPr/>
        </p:nvSpPr>
        <p:spPr>
          <a:xfrm>
            <a:off x="829061" y="150516"/>
            <a:ext cx="1351280" cy="398780"/>
          </a:xfrm>
          <a:prstGeom prst="rect">
            <a:avLst/>
          </a:prstGeom>
          <a:noFill/>
        </p:spPr>
        <p:txBody>
          <a:bodyPr wrap="none" rtlCol="0">
            <a:spAutoFit/>
          </a:bodyPr>
          <a:lstStyle/>
          <a:p>
            <a:r>
              <a:rPr lang="zh-CN" altLang="en-US" sz="2000" b="1" spc="300" dirty="0" smtClean="0">
                <a:solidFill>
                  <a:srgbClr val="004080"/>
                </a:solidFill>
                <a:latin typeface="+mn-ea"/>
                <a:cs typeface="+mn-ea"/>
                <a:sym typeface="+mn-ea"/>
              </a:rPr>
              <a:t>工作总结</a:t>
            </a:r>
            <a:endParaRPr lang="zh-CN" altLang="en-US" sz="2000" b="1" spc="300" dirty="0" smtClean="0">
              <a:solidFill>
                <a:srgbClr val="004080"/>
              </a:solidFill>
              <a:latin typeface="+mn-ea"/>
              <a:cs typeface="+mn-ea"/>
            </a:endParaRPr>
          </a:p>
        </p:txBody>
      </p:sp>
      <p:sp>
        <p:nvSpPr>
          <p:cNvPr id="27" name="TextBox 26"/>
          <p:cNvSpPr txBox="1"/>
          <p:nvPr/>
        </p:nvSpPr>
        <p:spPr>
          <a:xfrm>
            <a:off x="2232382" y="180957"/>
            <a:ext cx="1304925"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buClrTx/>
              <a:buSzTx/>
              <a:buFontTx/>
            </a:pPr>
            <a:r>
              <a:rPr lang="en-US" b="1" dirty="0">
                <a:solidFill>
                  <a:srgbClr val="004080"/>
                </a:solidFill>
                <a:sym typeface="+mn-ea"/>
              </a:rPr>
              <a:t>S</a:t>
            </a:r>
            <a:r>
              <a:rPr lang="en-US" b="1" dirty="0">
                <a:solidFill>
                  <a:srgbClr val="004080"/>
                </a:solidFill>
                <a:sym typeface="+mn-ea"/>
              </a:rPr>
              <a:t>UMMARY</a:t>
            </a:r>
            <a:endParaRPr lang="en-US" b="1" dirty="0">
              <a:solidFill>
                <a:srgbClr val="004080"/>
              </a:solidFill>
            </a:endParaRPr>
          </a:p>
        </p:txBody>
      </p:sp>
      <p:cxnSp>
        <p:nvCxnSpPr>
          <p:cNvPr id="28" name="直接连接符 27"/>
          <p:cNvCxnSpPr/>
          <p:nvPr/>
        </p:nvCxnSpPr>
        <p:spPr>
          <a:xfrm>
            <a:off x="2232947" y="24582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58470" y="741680"/>
            <a:ext cx="7512050" cy="2245360"/>
          </a:xfrm>
          <a:prstGeom prst="rect">
            <a:avLst/>
          </a:prstGeom>
          <a:noFill/>
          <a:ln w="9525">
            <a:noFill/>
          </a:ln>
        </p:spPr>
        <p:txBody>
          <a:bodyPr wrap="square">
            <a:spAutoFit/>
          </a:bodyPr>
          <a:p>
            <a:pPr marL="269875" indent="-269875">
              <a:buFont typeface="Wingdings" panose="05000000000000000000" charset="0"/>
              <a:buChar char="Ø"/>
            </a:pPr>
            <a:r>
              <a:rPr lang="zh-CN" altLang="en-US" sz="2000" b="0">
                <a:latin typeface="黑体" panose="02010609060101010101" charset="-122"/>
                <a:ea typeface="黑体" panose="02010609060101010101" charset="-122"/>
              </a:rPr>
              <a:t>完成的工作</a:t>
            </a:r>
            <a:endParaRPr lang="en-US" sz="2000" b="0">
              <a:latin typeface="黑体" panose="02010609060101010101" charset="-122"/>
              <a:ea typeface="黑体" panose="02010609060101010101" charset="-122"/>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搭建了</a:t>
            </a:r>
            <a:r>
              <a:rPr lang="en-US" sz="1600" b="0">
                <a:latin typeface="Times New Roman" panose="02020603050405020304" pitchFamily="18" charset="0"/>
                <a:ea typeface="楷体" panose="02010609060101010101" charset="-122"/>
                <a:cs typeface="Times New Roman" panose="02020603050405020304" pitchFamily="18" charset="0"/>
              </a:rPr>
              <a:t>OPC UA</a:t>
            </a:r>
            <a:r>
              <a:rPr lang="zh-CN" sz="1600" b="0">
                <a:latin typeface="Times New Roman" panose="02020603050405020304" pitchFamily="18" charset="0"/>
                <a:ea typeface="楷体" panose="02010609060101010101" charset="-122"/>
                <a:cs typeface="Times New Roman" panose="02020603050405020304" pitchFamily="18" charset="0"/>
              </a:rPr>
              <a:t>客户端和服务器</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研究了</a:t>
            </a:r>
            <a:r>
              <a:rPr lang="en-US" sz="1600" b="0">
                <a:latin typeface="Times New Roman" panose="02020603050405020304" pitchFamily="18" charset="0"/>
                <a:ea typeface="楷体" panose="02010609060101010101" charset="-122"/>
                <a:cs typeface="Times New Roman" panose="02020603050405020304" pitchFamily="18" charset="0"/>
              </a:rPr>
              <a:t>OPC UA</a:t>
            </a:r>
            <a:r>
              <a:rPr lang="zh-CN" sz="1600" b="0">
                <a:latin typeface="Times New Roman" panose="02020603050405020304" pitchFamily="18" charset="0"/>
                <a:ea typeface="楷体" panose="02010609060101010101" charset="-122"/>
                <a:cs typeface="Times New Roman" panose="02020603050405020304" pitchFamily="18" charset="0"/>
              </a:rPr>
              <a:t>安全机制并部署安全策略，集成了支持多协议数据传输接口</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设计了</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新的架构</a:t>
            </a:r>
            <a:r>
              <a:rPr lang="zh-CN" sz="1600" b="0">
                <a:latin typeface="Times New Roman" panose="02020603050405020304" pitchFamily="18" charset="0"/>
                <a:ea typeface="楷体" panose="02010609060101010101" charset="-122"/>
                <a:cs typeface="Times New Roman" panose="02020603050405020304" pitchFamily="18" charset="0"/>
              </a:rPr>
              <a:t>，实现</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高性能的数据采集与管理系统</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与前端建立连接，进行</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数据交互</a:t>
            </a:r>
            <a:r>
              <a:rPr lang="zh-CN" sz="1600" b="0">
                <a:latin typeface="Times New Roman" panose="02020603050405020304" pitchFamily="18" charset="0"/>
                <a:ea typeface="楷体" panose="02010609060101010101" charset="-122"/>
                <a:cs typeface="Times New Roman" panose="02020603050405020304" pitchFamily="18" charset="0"/>
              </a:rPr>
              <a:t>；与杭州私有云服务器连接，将数据</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上传到云</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研究集群机制，后端采用</a:t>
            </a:r>
            <a:r>
              <a:rPr lang="en-US" sz="1600" b="0">
                <a:latin typeface="Times New Roman" panose="02020603050405020304" pitchFamily="18" charset="0"/>
                <a:ea typeface="楷体" panose="02010609060101010101" charset="-122"/>
                <a:cs typeface="Times New Roman" panose="02020603050405020304" pitchFamily="18" charset="0"/>
              </a:rPr>
              <a:t>Kafka</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集群</a:t>
            </a:r>
            <a:r>
              <a:rPr lang="zh-CN" sz="1600" b="0">
                <a:latin typeface="Times New Roman" panose="02020603050405020304" pitchFamily="18" charset="0"/>
                <a:ea typeface="楷体" panose="02010609060101010101" charset="-122"/>
                <a:cs typeface="Times New Roman" panose="02020603050405020304" pitchFamily="18" charset="0"/>
              </a:rPr>
              <a:t>管理；</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优化</a:t>
            </a:r>
            <a:r>
              <a:rPr lang="zh-CN" sz="1600" b="0">
                <a:latin typeface="Times New Roman" panose="02020603050405020304" pitchFamily="18" charset="0"/>
                <a:ea typeface="楷体" panose="02010609060101010101" charset="-122"/>
                <a:cs typeface="Times New Roman" panose="02020603050405020304" pitchFamily="18" charset="0"/>
              </a:rPr>
              <a:t>分析和优化实现</a:t>
            </a:r>
            <a:endParaRPr lang="zh-CN" sz="1200" b="0">
              <a:latin typeface="Times New Roman" panose="02020603050405020304" pitchFamily="18" charset="0"/>
              <a:ea typeface="楷体" panose="02010609060101010101" charset="-122"/>
              <a:cs typeface="Times New Roman" panose="02020603050405020304" pitchFamily="18" charset="0"/>
            </a:endParaRPr>
          </a:p>
        </p:txBody>
      </p:sp>
      <p:sp>
        <p:nvSpPr>
          <p:cNvPr id="2" name="文本框 1"/>
          <p:cNvSpPr txBox="1"/>
          <p:nvPr/>
        </p:nvSpPr>
        <p:spPr>
          <a:xfrm>
            <a:off x="458470" y="3477895"/>
            <a:ext cx="6887845" cy="1137285"/>
          </a:xfrm>
          <a:prstGeom prst="rect">
            <a:avLst/>
          </a:prstGeom>
          <a:noFill/>
          <a:ln w="9525">
            <a:noFill/>
          </a:ln>
        </p:spPr>
        <p:txBody>
          <a:bodyPr wrap="square">
            <a:spAutoFit/>
          </a:bodyPr>
          <a:p>
            <a:pPr marL="269875" indent="-269875">
              <a:buFont typeface="Wingdings" panose="05000000000000000000" charset="0"/>
              <a:buChar char="Ø"/>
            </a:pPr>
            <a:r>
              <a:rPr lang="zh-CN" altLang="en-US" sz="2000" b="0">
                <a:latin typeface="黑体" panose="02010609060101010101" charset="-122"/>
                <a:ea typeface="黑体" panose="02010609060101010101" charset="-122"/>
              </a:rPr>
              <a:t>主要贡献</a:t>
            </a:r>
            <a:endParaRPr lang="en-US" sz="2000" b="0">
              <a:latin typeface="黑体" panose="02010609060101010101" charset="-122"/>
              <a:ea typeface="黑体" panose="02010609060101010101" charset="-122"/>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为数字孪生</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可视化分析</a:t>
            </a:r>
            <a:r>
              <a:rPr lang="zh-CN" sz="1600" b="0">
                <a:latin typeface="Times New Roman" panose="02020603050405020304" pitchFamily="18" charset="0"/>
                <a:ea typeface="楷体" panose="02010609060101010101" charset="-122"/>
                <a:cs typeface="Times New Roman" panose="02020603050405020304" pitchFamily="18" charset="0"/>
              </a:rPr>
              <a:t>及</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远程监控</a:t>
            </a:r>
            <a:r>
              <a:rPr lang="zh-CN" sz="1600" b="0">
                <a:latin typeface="Times New Roman" panose="02020603050405020304" pitchFamily="18" charset="0"/>
                <a:ea typeface="楷体" panose="02010609060101010101" charset="-122"/>
                <a:cs typeface="Times New Roman" panose="02020603050405020304" pitchFamily="18" charset="0"/>
              </a:rPr>
              <a:t>提供了数据基础</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为工业产线</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智能运维服务</a:t>
            </a:r>
            <a:r>
              <a:rPr lang="zh-CN" sz="1600" b="0">
                <a:latin typeface="Times New Roman" panose="02020603050405020304" pitchFamily="18" charset="0"/>
                <a:ea typeface="楷体" panose="02010609060101010101" charset="-122"/>
                <a:cs typeface="Times New Roman" panose="02020603050405020304" pitchFamily="18" charset="0"/>
              </a:rPr>
              <a:t>提供了保障</a:t>
            </a:r>
            <a:endParaRPr lang="zh-CN" sz="1600" b="0">
              <a:latin typeface="Times New Roman" panose="02020603050405020304" pitchFamily="18" charset="0"/>
              <a:ea typeface="楷体" panose="02010609060101010101" charset="-122"/>
              <a:cs typeface="Times New Roman" panose="02020603050405020304" pitchFamily="18" charset="0"/>
            </a:endParaRPr>
          </a:p>
        </p:txBody>
      </p:sp>
    </p:spTree>
    <p:custDataLst>
      <p:tags r:id="rId2"/>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l="34927" r="22995"/>
          <a:stretch>
            <a:fillRect/>
          </a:stretch>
        </p:blipFill>
        <p:spPr>
          <a:xfrm flipH="1">
            <a:off x="6670675" y="1075055"/>
            <a:ext cx="2407285" cy="3220085"/>
          </a:xfrm>
          <a:prstGeom prst="rect">
            <a:avLst/>
          </a:prstGeom>
          <a:effectLst>
            <a:softEdge rad="31750"/>
          </a:effectLst>
        </p:spPr>
      </p:pic>
      <p:sp>
        <p:nvSpPr>
          <p:cNvPr id="26" name="TextBox 25"/>
          <p:cNvSpPr txBox="1"/>
          <p:nvPr/>
        </p:nvSpPr>
        <p:spPr>
          <a:xfrm>
            <a:off x="829061" y="150516"/>
            <a:ext cx="1351280" cy="706755"/>
          </a:xfrm>
          <a:prstGeom prst="rect">
            <a:avLst/>
          </a:prstGeom>
          <a:noFill/>
        </p:spPr>
        <p:txBody>
          <a:bodyPr wrap="none" rtlCol="0">
            <a:spAutoFit/>
          </a:bodyPr>
          <a:lstStyle/>
          <a:p>
            <a:pPr algn="l"/>
            <a:r>
              <a:rPr lang="zh-CN" altLang="en-US" sz="2000" b="1" spc="300" dirty="0" smtClean="0">
                <a:solidFill>
                  <a:srgbClr val="004080"/>
                </a:solidFill>
                <a:latin typeface="+mn-ea"/>
                <a:cs typeface="+mn-ea"/>
                <a:sym typeface="+mn-ea"/>
              </a:rPr>
              <a:t>未来展望</a:t>
            </a:r>
            <a:endParaRPr lang="zh-CN" altLang="en-US" sz="2000" dirty="0">
              <a:solidFill>
                <a:srgbClr val="004080"/>
              </a:solidFill>
              <a:latin typeface="+mn-ea"/>
              <a:cs typeface="+mn-ea"/>
            </a:endParaRPr>
          </a:p>
          <a:p>
            <a:pPr algn="l"/>
            <a:endParaRPr lang="zh-CN" altLang="en-US" sz="2000" b="1" spc="300" dirty="0" smtClean="0">
              <a:solidFill>
                <a:srgbClr val="004080"/>
              </a:solidFill>
              <a:latin typeface="+mn-ea"/>
              <a:cs typeface="+mn-ea"/>
            </a:endParaRPr>
          </a:p>
        </p:txBody>
      </p:sp>
      <p:sp>
        <p:nvSpPr>
          <p:cNvPr id="27" name="TextBox 26"/>
          <p:cNvSpPr txBox="1"/>
          <p:nvPr/>
        </p:nvSpPr>
        <p:spPr>
          <a:xfrm>
            <a:off x="2232382" y="180957"/>
            <a:ext cx="1612900"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r>
              <a:rPr lang="en-US" b="1" dirty="0">
                <a:solidFill>
                  <a:srgbClr val="004080"/>
                </a:solidFill>
                <a:sym typeface="+mn-ea"/>
              </a:rPr>
              <a:t>EXPECTATION</a:t>
            </a:r>
            <a:endParaRPr lang="en-US" b="1" dirty="0">
              <a:solidFill>
                <a:srgbClr val="004080"/>
              </a:solidFill>
            </a:endParaRPr>
          </a:p>
        </p:txBody>
      </p:sp>
      <p:cxnSp>
        <p:nvCxnSpPr>
          <p:cNvPr id="28" name="直接连接符 27"/>
          <p:cNvCxnSpPr/>
          <p:nvPr/>
        </p:nvCxnSpPr>
        <p:spPr>
          <a:xfrm>
            <a:off x="2232947" y="24582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58470" y="1079500"/>
            <a:ext cx="6212840" cy="2614930"/>
          </a:xfrm>
          <a:prstGeom prst="rect">
            <a:avLst/>
          </a:prstGeom>
          <a:noFill/>
          <a:ln w="9525">
            <a:noFill/>
          </a:ln>
        </p:spPr>
        <p:txBody>
          <a:bodyPr wrap="square">
            <a:spAutoFit/>
          </a:bodyPr>
          <a:p>
            <a:pPr marL="269875" indent="-269875">
              <a:buFont typeface="Wingdings" panose="05000000000000000000" charset="0"/>
              <a:buChar char="Ø"/>
            </a:pPr>
            <a:r>
              <a:rPr lang="zh-CN" altLang="en-US" sz="2000" b="0">
                <a:latin typeface="黑体" panose="02010609060101010101" charset="-122"/>
                <a:ea typeface="黑体" panose="02010609060101010101" charset="-122"/>
              </a:rPr>
              <a:t>不足及改进</a:t>
            </a:r>
            <a:endParaRPr lang="en-US" sz="2000" b="0">
              <a:latin typeface="黑体" panose="02010609060101010101" charset="-122"/>
              <a:ea typeface="黑体" panose="02010609060101010101" charset="-122"/>
            </a:endParaRPr>
          </a:p>
          <a:p>
            <a:pPr marL="285750" indent="-285750" fontAlgn="auto">
              <a:lnSpc>
                <a:spcPct val="150000"/>
              </a:lnSpc>
              <a:buFont typeface="Arial" panose="020B0604020202020204" pitchFamily="34" charset="0"/>
              <a:buChar char="•"/>
            </a:pP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可以建立</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Redis分布式集群</a:t>
            </a:r>
            <a:r>
              <a:rPr lang="zh-CN" sz="1600" b="0">
                <a:latin typeface="Times New Roman" panose="02020603050405020304" pitchFamily="18" charset="0"/>
                <a:ea typeface="楷体" panose="02010609060101010101" charset="-122"/>
                <a:cs typeface="Times New Roman" panose="02020603050405020304" pitchFamily="18" charset="0"/>
              </a:rPr>
              <a:t>，采用主从Redis将读和写操作分开</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对InfluxDB建立集群</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进一步研究边缘端（本地服务端）到云端数据传输的</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安全策略</a:t>
            </a:r>
            <a:r>
              <a:rPr lang="zh-CN" sz="1600" b="0">
                <a:latin typeface="Times New Roman" panose="02020603050405020304" pitchFamily="18" charset="0"/>
                <a:ea typeface="楷体" panose="02010609060101010101" charset="-122"/>
                <a:cs typeface="Times New Roman" panose="02020603050405020304" pitchFamily="18" charset="0"/>
              </a:rPr>
              <a:t>，集成支持WebSocket及MQTT协议的数据传输接口</a:t>
            </a:r>
            <a:endParaRPr lang="zh-CN" sz="1600" b="0">
              <a:latin typeface="Times New Roman" panose="02020603050405020304" pitchFamily="18" charset="0"/>
              <a:ea typeface="楷体" panose="02010609060101010101"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sz="1600" b="0">
                <a:latin typeface="Times New Roman" panose="02020603050405020304" pitchFamily="18" charset="0"/>
                <a:ea typeface="楷体" panose="02010609060101010101" charset="-122"/>
                <a:cs typeface="Times New Roman" panose="02020603050405020304" pitchFamily="18" charset="0"/>
              </a:rPr>
              <a:t>采用</a:t>
            </a:r>
            <a:r>
              <a:rPr lang="zh-CN" sz="1600" b="0">
                <a:solidFill>
                  <a:srgbClr val="FF0000"/>
                </a:solidFill>
                <a:latin typeface="Times New Roman" panose="02020603050405020304" pitchFamily="18" charset="0"/>
                <a:ea typeface="楷体" panose="02010609060101010101" charset="-122"/>
                <a:cs typeface="Times New Roman" panose="02020603050405020304" pitchFamily="18" charset="0"/>
              </a:rPr>
              <a:t>多线程异步</a:t>
            </a:r>
            <a:r>
              <a:rPr lang="zh-CN" sz="1600" b="0">
                <a:latin typeface="Times New Roman" panose="02020603050405020304" pitchFamily="18" charset="0"/>
                <a:ea typeface="楷体" panose="02010609060101010101" charset="-122"/>
                <a:cs typeface="Times New Roman" panose="02020603050405020304" pitchFamily="18" charset="0"/>
              </a:rPr>
              <a:t>传输，优化数据传输效率，降低数据传输的时延</a:t>
            </a:r>
            <a:endParaRPr lang="zh-CN" sz="1600" b="0">
              <a:latin typeface="Times New Roman" panose="02020603050405020304" pitchFamily="18" charset="0"/>
              <a:ea typeface="楷体" panose="02010609060101010101" charset="-122"/>
              <a:cs typeface="Times New Roman" panose="02020603050405020304" pitchFamily="18" charset="0"/>
            </a:endParaRPr>
          </a:p>
        </p:txBody>
      </p:sp>
    </p:spTree>
    <p:custDataLst>
      <p:tags r:id="rId2"/>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48111" y="142896"/>
            <a:ext cx="1351280" cy="398780"/>
          </a:xfrm>
          <a:prstGeom prst="rect">
            <a:avLst/>
          </a:prstGeom>
          <a:noFill/>
        </p:spPr>
        <p:txBody>
          <a:bodyPr wrap="none" rtlCol="0">
            <a:spAutoFit/>
          </a:bodyPr>
          <a:lstStyle/>
          <a:p>
            <a:r>
              <a:rPr lang="zh-CN" altLang="en-US" sz="2000" b="1" spc="300" dirty="0">
                <a:solidFill>
                  <a:srgbClr val="004080"/>
                </a:solidFill>
                <a:latin typeface="+mn-ea"/>
                <a:cs typeface="+mn-ea"/>
              </a:rPr>
              <a:t>参考文献</a:t>
            </a:r>
            <a:endParaRPr lang="zh-CN" altLang="en-US" sz="2000" b="1" spc="300" dirty="0">
              <a:solidFill>
                <a:srgbClr val="004080"/>
              </a:solidFill>
              <a:latin typeface="+mn-ea"/>
              <a:cs typeface="+mn-ea"/>
            </a:endParaRPr>
          </a:p>
        </p:txBody>
      </p:sp>
      <p:sp>
        <p:nvSpPr>
          <p:cNvPr id="27" name="TextBox 26"/>
          <p:cNvSpPr txBox="1"/>
          <p:nvPr/>
        </p:nvSpPr>
        <p:spPr>
          <a:xfrm>
            <a:off x="2294612" y="173972"/>
            <a:ext cx="1475740"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pPr algn="l"/>
            <a:r>
              <a:rPr lang="en-US" altLang="zh-CN" b="1" dirty="0" smtClean="0">
                <a:solidFill>
                  <a:srgbClr val="004080"/>
                </a:solidFill>
                <a:sym typeface="+mn-ea"/>
              </a:rPr>
              <a:t>REFERENCES</a:t>
            </a:r>
            <a:endParaRPr lang="zh-CN" altLang="en-US" b="1" dirty="0">
              <a:solidFill>
                <a:srgbClr val="004080"/>
              </a:solidFill>
            </a:endParaRPr>
          </a:p>
        </p:txBody>
      </p:sp>
      <p:cxnSp>
        <p:nvCxnSpPr>
          <p:cNvPr id="28" name="直接连接符 27"/>
          <p:cNvCxnSpPr/>
          <p:nvPr/>
        </p:nvCxnSpPr>
        <p:spPr>
          <a:xfrm>
            <a:off x="2247552" y="238200"/>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5180" y="998220"/>
            <a:ext cx="7512685" cy="3415030"/>
          </a:xfrm>
          <a:prstGeom prst="rect">
            <a:avLst/>
          </a:prstGeom>
          <a:noFill/>
          <a:ln w="9525">
            <a:noFill/>
          </a:ln>
        </p:spPr>
        <p:txBody>
          <a:bodyPr wrap="square">
            <a:spAutoFit/>
          </a:bodyPr>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[1]ZHAO Y H, NIE Y J, WANG Y L, et al. Overview of OPC UA technology[J]．Naval Chemical Defense, 2010(2): 33-37.</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[2]LI J X. Research on equipment data acquisition and remote monitoring system for intelligent factories[D]. Nanjing: Nanjing University of Aeronautics and Astronautics, 2018.</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[3]OPC UA Part 2 - Security Model 1.03 Specification[M]. OPC Foundation. 2015. </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[4]Wei W W S. Wei W W S . Time Series Analysis: Univariate and Multivariate Methods, 2nd edition[M]. New York: Pearson Education, 2006.</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[5]许申声. 四轴机器人的OPC UA数据采集客户端开发及安全性研究[D]. 重庆: 重庆邮电大学, 2018.</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[6]LIU W. Research on MES data management system based on OPC UA [D]. Beijing:Beijing University of Posts and Telecommunications, 2019.</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[7]ZHANG C, WU M L, LU J Q, et al. Design of 828D CNC machine tool group remote monitoring system based on OPC UA [J]. Machinery Manufacturing &amp; Automation, 2018, 47(6): 186-189． </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[8]XU B B. Design and implementation of key modules of data acquisition and monitoring system based on OPC UA [D]. Xi’an: Xi’an University of Science and Technology, 2017.</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[9]Mizuya T , Okuda M , Nagao T . A case study of data acquisition from field devices using OPC UA and MQTT[J]. 2017: 611-614.</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[10]谢青松. 面向工业大数据的数据采集系统[D]. 湖北: 华中科技大学, 2016.</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[11]禹鑫燚, 殷慧武, 施甜峰, 等. 基于OPC UA的工业设备数据采集系统[J]. 计算机科学, 47(11A): 609-614.</a:t>
            </a:r>
            <a:endParaRPr sz="1200" b="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57376" y="2388069"/>
            <a:ext cx="7772400" cy="1214848"/>
          </a:xfrm>
          <a:noFill/>
          <a:ln w="28575">
            <a:solidFill>
              <a:srgbClr val="F2F2F2"/>
            </a:solidFill>
          </a:ln>
          <a:effectLst/>
        </p:spPr>
        <p:txBody>
          <a:bodyPr>
            <a:noAutofit/>
          </a:bodyPr>
          <a:lstStyle/>
          <a:p>
            <a:br>
              <a:rPr lang="zh-CN" altLang="en-US" sz="4800" dirty="0" smtClean="0">
                <a:solidFill>
                  <a:srgbClr val="004080"/>
                </a:solidFill>
                <a:ea typeface="+mn-ea"/>
                <a:cs typeface="+mn-ea"/>
              </a:rPr>
            </a:br>
            <a:br>
              <a:rPr lang="zh-CN" altLang="en-US" sz="4800" dirty="0" smtClean="0">
                <a:solidFill>
                  <a:srgbClr val="004080"/>
                </a:solidFill>
                <a:ea typeface="+mn-ea"/>
                <a:cs typeface="+mn-ea"/>
              </a:rPr>
            </a:br>
            <a:r>
              <a:rPr lang="en-US" altLang="zh-CN" sz="4800" dirty="0" smtClean="0">
                <a:solidFill>
                  <a:srgbClr val="004080"/>
                </a:solidFill>
                <a:ea typeface="+mn-ea"/>
                <a:cs typeface="+mn-ea"/>
              </a:rPr>
              <a:t>THANKS</a:t>
            </a:r>
            <a:br>
              <a:rPr lang="zh-CN" altLang="en-US" sz="4800" dirty="0" smtClean="0">
                <a:solidFill>
                  <a:srgbClr val="004080"/>
                </a:solidFill>
                <a:ea typeface="+mn-ea"/>
                <a:cs typeface="+mn-ea"/>
              </a:rPr>
            </a:br>
            <a:r>
              <a:rPr lang="zh-CN" altLang="en-US" sz="4800" dirty="0" smtClean="0">
                <a:solidFill>
                  <a:srgbClr val="004080"/>
                </a:solidFill>
                <a:ea typeface="+mn-ea"/>
                <a:cs typeface="+mn-ea"/>
              </a:rPr>
              <a:t>恳请老师批评指导</a:t>
            </a:r>
            <a:endParaRPr lang="zh-CN" altLang="en-US" sz="4800" dirty="0">
              <a:solidFill>
                <a:srgbClr val="004080"/>
              </a:solidFill>
              <a:ea typeface="+mn-ea"/>
              <a:cs typeface="+mn-ea"/>
            </a:endParaRPr>
          </a:p>
        </p:txBody>
      </p:sp>
      <p:sp>
        <p:nvSpPr>
          <p:cNvPr id="3" name="椭圆 2"/>
          <p:cNvSpPr/>
          <p:nvPr/>
        </p:nvSpPr>
        <p:spPr>
          <a:xfrm>
            <a:off x="3998021" y="538881"/>
            <a:ext cx="1292531" cy="1292531"/>
          </a:xfrm>
          <a:prstGeom prst="ellipse">
            <a:avLst/>
          </a:prstGeom>
          <a:solidFill>
            <a:schemeClr val="tx2">
              <a:lumMod val="20000"/>
              <a:lumOff val="80000"/>
            </a:schemeClr>
          </a:solidFill>
          <a:ln>
            <a:solidFill>
              <a:schemeClr val="bg1"/>
            </a:solidFill>
          </a:ln>
          <a:effectLst>
            <a:innerShdw blurRad="279400" dist="190500" dir="126000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北航蓝色校徽"/>
          <p:cNvPicPr>
            <a:picLocks noChangeAspect="1"/>
          </p:cNvPicPr>
          <p:nvPr/>
        </p:nvPicPr>
        <p:blipFill>
          <a:blip r:embed="rId1"/>
          <a:srcRect l="1738" t="16026" r="71499" b="16627"/>
          <a:stretch>
            <a:fillRect/>
          </a:stretch>
        </p:blipFill>
        <p:spPr>
          <a:xfrm>
            <a:off x="4041140" y="586740"/>
            <a:ext cx="1242060" cy="1252220"/>
          </a:xfrm>
          <a:prstGeom prst="ellipse">
            <a:avLst/>
          </a:prstGeom>
          <a:effectLst>
            <a:outerShdw blurRad="50800" dist="38100" dir="2700000" algn="tl" rotWithShape="0">
              <a:prstClr val="black">
                <a:alpha val="40000"/>
              </a:prstClr>
            </a:outerShdw>
          </a:effectLst>
        </p:spPr>
      </p:pic>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459556" y="1566684"/>
            <a:ext cx="5915043" cy="745490"/>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smtClean="0">
                <a:solidFill>
                  <a:schemeClr val="tx1"/>
                </a:solidFill>
                <a:latin typeface="+mn-ea"/>
                <a:ea typeface="+mn-ea"/>
                <a:cs typeface="+mn-ea"/>
              </a:rPr>
              <a:t>研究背景及任务</a:t>
            </a:r>
            <a:endParaRPr lang="zh-CN" altLang="en-US" sz="4400" dirty="0">
              <a:solidFill>
                <a:schemeClr val="tx1"/>
              </a:solidFill>
              <a:latin typeface="+mn-ea"/>
              <a:ea typeface="+mn-ea"/>
              <a:cs typeface="+mn-ea"/>
            </a:endParaRPr>
          </a:p>
        </p:txBody>
      </p:sp>
      <p:sp>
        <p:nvSpPr>
          <p:cNvPr id="10" name="TextBox 43"/>
          <p:cNvSpPr txBox="1"/>
          <p:nvPr/>
        </p:nvSpPr>
        <p:spPr>
          <a:xfrm>
            <a:off x="4207218" y="2654102"/>
            <a:ext cx="1097280" cy="368300"/>
          </a:xfrm>
          <a:prstGeom prst="rect">
            <a:avLst/>
          </a:prstGeom>
          <a:noFill/>
        </p:spPr>
        <p:txBody>
          <a:bodyPr wrap="none" rtlCol="0">
            <a:spAutoFit/>
          </a:bodyPr>
          <a:lstStyle/>
          <a:p>
            <a:r>
              <a:rPr lang="zh-CN" altLang="en-US" dirty="0" smtClean="0">
                <a:solidFill>
                  <a:srgbClr val="004080"/>
                </a:solidFill>
                <a:latin typeface="+mn-ea"/>
                <a:cs typeface="+mn-ea"/>
              </a:rPr>
              <a:t>研究背景</a:t>
            </a:r>
            <a:endParaRPr lang="zh-CN" altLang="en-US" dirty="0">
              <a:solidFill>
                <a:srgbClr val="004080"/>
              </a:solidFill>
              <a:latin typeface="+mn-ea"/>
              <a:cs typeface="+mn-ea"/>
            </a:endParaRPr>
          </a:p>
        </p:txBody>
      </p:sp>
      <p:sp>
        <p:nvSpPr>
          <p:cNvPr id="11" name="TextBox 44"/>
          <p:cNvSpPr txBox="1"/>
          <p:nvPr/>
        </p:nvSpPr>
        <p:spPr>
          <a:xfrm>
            <a:off x="4207218" y="3315960"/>
            <a:ext cx="1097280" cy="368300"/>
          </a:xfrm>
          <a:prstGeom prst="rect">
            <a:avLst/>
          </a:prstGeom>
          <a:noFill/>
        </p:spPr>
        <p:txBody>
          <a:bodyPr wrap="none" rtlCol="0">
            <a:spAutoFit/>
          </a:bodyPr>
          <a:lstStyle/>
          <a:p>
            <a:r>
              <a:rPr lang="zh-CN" altLang="en-US" dirty="0" smtClean="0">
                <a:solidFill>
                  <a:srgbClr val="004080"/>
                </a:solidFill>
                <a:latin typeface="+mn-ea"/>
                <a:cs typeface="+mn-ea"/>
              </a:rPr>
              <a:t>研究任务</a:t>
            </a:r>
            <a:endParaRPr lang="zh-CN" altLang="en-US" dirty="0">
              <a:solidFill>
                <a:srgbClr val="004080"/>
              </a:solidFill>
              <a:latin typeface="+mn-ea"/>
              <a:cs typeface="+mn-ea"/>
            </a:endParaRPr>
          </a:p>
        </p:txBody>
      </p:sp>
      <p:sp>
        <p:nvSpPr>
          <p:cNvPr id="14" name="TextBox 47"/>
          <p:cNvSpPr txBox="1"/>
          <p:nvPr/>
        </p:nvSpPr>
        <p:spPr>
          <a:xfrm>
            <a:off x="5304729" y="2700076"/>
            <a:ext cx="1613007" cy="276999"/>
          </a:xfrm>
          <a:prstGeom prst="rect">
            <a:avLst/>
          </a:prstGeom>
          <a:noFill/>
        </p:spPr>
        <p:txBody>
          <a:bodyPr wrap="none" rtlCol="0">
            <a:spAutoFit/>
          </a:bodyPr>
          <a:lstStyle/>
          <a:p>
            <a:pPr algn="ctr"/>
            <a:r>
              <a:rPr lang="en-US" altLang="zh-CN" sz="1200" dirty="0" smtClean="0">
                <a:solidFill>
                  <a:srgbClr val="004080"/>
                </a:solidFill>
                <a:latin typeface="+mn-ea"/>
                <a:cs typeface="+mn-ea"/>
              </a:rPr>
              <a:t>THE BACKGROUND</a:t>
            </a:r>
            <a:endParaRPr lang="zh-CN" altLang="en-US" sz="1200" dirty="0">
              <a:solidFill>
                <a:srgbClr val="004080"/>
              </a:solidFill>
              <a:latin typeface="+mn-ea"/>
              <a:cs typeface="+mn-ea"/>
            </a:endParaRPr>
          </a:p>
        </p:txBody>
      </p:sp>
      <p:sp>
        <p:nvSpPr>
          <p:cNvPr id="15" name="TextBox 48"/>
          <p:cNvSpPr txBox="1"/>
          <p:nvPr/>
        </p:nvSpPr>
        <p:spPr>
          <a:xfrm>
            <a:off x="5304612" y="3362474"/>
            <a:ext cx="1268095" cy="275590"/>
          </a:xfrm>
          <a:prstGeom prst="rect">
            <a:avLst/>
          </a:prstGeom>
          <a:noFill/>
        </p:spPr>
        <p:txBody>
          <a:bodyPr wrap="none" rtlCol="0">
            <a:spAutoFit/>
          </a:bodyPr>
          <a:lstStyle/>
          <a:p>
            <a:pPr algn="ctr"/>
            <a:r>
              <a:rPr lang="en-US" sz="1200" dirty="0" smtClean="0">
                <a:solidFill>
                  <a:srgbClr val="004080"/>
                </a:solidFill>
                <a:latin typeface="+mn-ea"/>
                <a:cs typeface="+mn-ea"/>
              </a:rPr>
              <a:t>RESERCH TASK</a:t>
            </a:r>
            <a:endParaRPr lang="en-US" sz="1200" dirty="0" smtClean="0">
              <a:solidFill>
                <a:srgbClr val="004080"/>
              </a:solidFill>
              <a:latin typeface="+mn-ea"/>
              <a:cs typeface="+mn-ea"/>
            </a:endParaRPr>
          </a:p>
        </p:txBody>
      </p:sp>
      <p:sp>
        <p:nvSpPr>
          <p:cNvPr id="18" name="椭圆 17"/>
          <p:cNvSpPr/>
          <p:nvPr/>
        </p:nvSpPr>
        <p:spPr>
          <a:xfrm>
            <a:off x="3835148" y="2714335"/>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19" name="椭圆 18"/>
          <p:cNvSpPr/>
          <p:nvPr/>
        </p:nvSpPr>
        <p:spPr>
          <a:xfrm>
            <a:off x="3835148" y="3366963"/>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2" name="文本框 1"/>
          <p:cNvSpPr txBox="1"/>
          <p:nvPr/>
        </p:nvSpPr>
        <p:spPr>
          <a:xfrm>
            <a:off x="3053931" y="373828"/>
            <a:ext cx="3162019" cy="1200329"/>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2060"/>
                </a:solidFill>
              </a:rPr>
              <a:t>ART  </a:t>
            </a:r>
            <a:r>
              <a:rPr lang="en-US" altLang="zh-CN" sz="7200" b="1" dirty="0" smtClean="0">
                <a:solidFill>
                  <a:srgbClr val="002060"/>
                </a:solidFill>
              </a:rPr>
              <a:t>1</a:t>
            </a:r>
            <a:endParaRPr lang="zh-CN" altLang="en-US" sz="7200" b="1" dirty="0">
              <a:solidFill>
                <a:srgbClr val="002060"/>
              </a:solidFill>
            </a:endParaRPr>
          </a:p>
        </p:txBody>
      </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right)">
                                      <p:cBhvr>
                                        <p:cTn id="11" dur="500"/>
                                        <p:tgtEl>
                                          <p:spTgt spid="1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p:tgtEl>
                                          <p:spTgt spid="19"/>
                                        </p:tgtEl>
                                        <p:attrNameLst>
                                          <p:attrName>ppt_x</p:attrName>
                                        </p:attrNameLst>
                                      </p:cBhvr>
                                      <p:tavLst>
                                        <p:tav tm="0">
                                          <p:val>
                                            <p:strVal val="#ppt_x-#ppt_w*1.125000"/>
                                          </p:val>
                                        </p:tav>
                                        <p:tav tm="100000">
                                          <p:val>
                                            <p:strVal val="#ppt_x"/>
                                          </p:val>
                                        </p:tav>
                                      </p:tavLst>
                                    </p:anim>
                                    <p:animEffect transition="in" filter="wipe(right)">
                                      <p:cBhvr>
                                        <p:cTn id="15" dur="500"/>
                                        <p:tgtEl>
                                          <p:spTgt spid="19"/>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ppt_x</p:attrName>
                                        </p:attrNameLst>
                                      </p:cBhvr>
                                      <p:tavLst>
                                        <p:tav tm="0">
                                          <p:val>
                                            <p:strVal val="#ppt_x-#ppt_w*1.125000"/>
                                          </p:val>
                                        </p:tav>
                                        <p:tav tm="100000">
                                          <p:val>
                                            <p:strVal val="#ppt_x"/>
                                          </p:val>
                                        </p:tav>
                                      </p:tavLst>
                                    </p:anim>
                                    <p:animEffect transition="in" filter="wipe(right)">
                                      <p:cBhvr>
                                        <p:cTn id="23" dur="500"/>
                                        <p:tgtEl>
                                          <p:spTgt spid="11"/>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right)">
                                      <p:cBhvr>
                                        <p:cTn id="27" dur="500"/>
                                        <p:tgtEl>
                                          <p:spTgt spid="14"/>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4" grpId="0"/>
      <p:bldP spid="15" grpId="0"/>
      <p:bldP spid="18" grpId="0" bldLvl="0" animBg="1"/>
      <p:bldP spid="1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0011" y="115799"/>
            <a:ext cx="1351280" cy="398780"/>
          </a:xfrm>
          <a:prstGeom prst="rect">
            <a:avLst/>
          </a:prstGeom>
          <a:noFill/>
        </p:spPr>
        <p:txBody>
          <a:bodyPr wrap="none" rtlCol="0">
            <a:spAutoFit/>
          </a:bodyPr>
          <a:lstStyle/>
          <a:p>
            <a:r>
              <a:rPr lang="zh-CN" altLang="en-US" sz="2000" b="1" spc="300" dirty="0" smtClean="0">
                <a:solidFill>
                  <a:srgbClr val="004080"/>
                </a:solidFill>
                <a:latin typeface="+mn-ea"/>
                <a:cs typeface="+mn-ea"/>
              </a:rPr>
              <a:t>研究背景</a:t>
            </a:r>
            <a:endParaRPr lang="zh-CN" altLang="en-US" sz="2000" b="1" spc="300" dirty="0">
              <a:solidFill>
                <a:srgbClr val="004080"/>
              </a:solidFill>
              <a:latin typeface="+mn-ea"/>
              <a:cs typeface="+mn-ea"/>
            </a:endParaRPr>
          </a:p>
        </p:txBody>
      </p:sp>
      <p:sp>
        <p:nvSpPr>
          <p:cNvPr id="27" name="TextBox 26"/>
          <p:cNvSpPr txBox="1"/>
          <p:nvPr/>
        </p:nvSpPr>
        <p:spPr>
          <a:xfrm>
            <a:off x="2568024" y="146240"/>
            <a:ext cx="2185663" cy="338554"/>
          </a:xfrm>
          <a:prstGeom prst="rect">
            <a:avLst/>
          </a:prstGeom>
          <a:noFill/>
        </p:spPr>
        <p:txBody>
          <a:bodyPr wrap="none" rtlCol="0">
            <a:spAutoFit/>
          </a:bodyPr>
          <a:lstStyle/>
          <a:p>
            <a:r>
              <a:rPr lang="en-US" altLang="zh-CN" sz="1600" b="1" dirty="0" smtClean="0">
                <a:solidFill>
                  <a:srgbClr val="004080"/>
                </a:solidFill>
                <a:latin typeface="+mn-ea"/>
                <a:cs typeface="+mn-ea"/>
              </a:rPr>
              <a:t>THE BACKGROUND</a:t>
            </a:r>
            <a:endParaRPr lang="zh-CN" altLang="en-US" sz="1600" b="1" dirty="0">
              <a:solidFill>
                <a:srgbClr val="004080"/>
              </a:solidFill>
              <a:latin typeface="+mn-ea"/>
              <a:cs typeface="+mn-ea"/>
            </a:endParaRPr>
          </a:p>
        </p:txBody>
      </p:sp>
      <p:cxnSp>
        <p:nvCxnSpPr>
          <p:cNvPr id="28" name="直接连接符 27"/>
          <p:cNvCxnSpPr/>
          <p:nvPr/>
        </p:nvCxnSpPr>
        <p:spPr>
          <a:xfrm>
            <a:off x="2467232" y="211738"/>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2963032" y="2412664"/>
            <a:ext cx="1396304" cy="1388589"/>
          </a:xfrm>
          <a:prstGeom prst="rect">
            <a:avLst/>
          </a:prstGeom>
          <a:blipFill>
            <a:blip r:embed="rId1"/>
            <a:srcRect/>
            <a:stretch>
              <a:fillRect l="-7412" r="-24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4" name="矩形 153"/>
          <p:cNvSpPr/>
          <p:nvPr/>
        </p:nvSpPr>
        <p:spPr>
          <a:xfrm>
            <a:off x="4504560" y="2393069"/>
            <a:ext cx="1416010" cy="1408186"/>
          </a:xfrm>
          <a:prstGeom prst="rect">
            <a:avLst/>
          </a:prstGeom>
          <a:blipFill>
            <a:blip r:embed="rId2"/>
            <a:srcRect/>
            <a:stretch>
              <a:fillRect l="-8502" r="-8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endParaRPr lang="zh-CN" altLang="en-US" sz="1015">
              <a:solidFill>
                <a:schemeClr val="tx1"/>
              </a:solidFill>
              <a:cs typeface="+mn-ea"/>
            </a:endParaRPr>
          </a:p>
        </p:txBody>
      </p:sp>
      <p:sp>
        <p:nvSpPr>
          <p:cNvPr id="157" name="圆角矩形 156"/>
          <p:cNvSpPr/>
          <p:nvPr/>
        </p:nvSpPr>
        <p:spPr>
          <a:xfrm>
            <a:off x="4068496" y="3512022"/>
            <a:ext cx="290839" cy="289232"/>
          </a:xfrm>
          <a:prstGeom prst="round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dirty="0">
                <a:solidFill>
                  <a:schemeClr val="bg1"/>
                </a:solidFill>
                <a:latin typeface="+mn-ea"/>
                <a:cs typeface="+mn-ea"/>
              </a:rPr>
              <a:t>1</a:t>
            </a:r>
            <a:endParaRPr lang="zh-CN" altLang="en-US" sz="1015" dirty="0">
              <a:solidFill>
                <a:schemeClr val="bg1"/>
              </a:solidFill>
              <a:latin typeface="+mn-ea"/>
              <a:cs typeface="+mn-ea"/>
            </a:endParaRPr>
          </a:p>
        </p:txBody>
      </p:sp>
      <p:sp>
        <p:nvSpPr>
          <p:cNvPr id="158" name="圆角矩形 157"/>
          <p:cNvSpPr/>
          <p:nvPr/>
        </p:nvSpPr>
        <p:spPr>
          <a:xfrm>
            <a:off x="4504560" y="3512022"/>
            <a:ext cx="290839" cy="289232"/>
          </a:xfrm>
          <a:prstGeom prst="round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lIns="61391" tIns="30695" rIns="61391" bIns="30695" rtlCol="0" anchor="ctr"/>
          <a:lstStyle/>
          <a:p>
            <a:pPr algn="ctr"/>
            <a:r>
              <a:rPr lang="en-US" altLang="zh-CN" sz="1015">
                <a:solidFill>
                  <a:schemeClr val="bg1"/>
                </a:solidFill>
                <a:latin typeface="+mn-ea"/>
                <a:cs typeface="+mn-ea"/>
              </a:rPr>
              <a:t>2</a:t>
            </a:r>
            <a:endParaRPr lang="zh-CN" altLang="en-US" sz="1015">
              <a:solidFill>
                <a:schemeClr val="bg1"/>
              </a:solidFill>
              <a:latin typeface="+mn-ea"/>
              <a:cs typeface="+mn-ea"/>
            </a:endParaRPr>
          </a:p>
        </p:txBody>
      </p:sp>
      <p:sp>
        <p:nvSpPr>
          <p:cNvPr id="161" name="TextBox 22"/>
          <p:cNvSpPr txBox="1"/>
          <p:nvPr/>
        </p:nvSpPr>
        <p:spPr>
          <a:xfrm>
            <a:off x="159385" y="1065530"/>
            <a:ext cx="2803525" cy="3305175"/>
          </a:xfrm>
          <a:prstGeom prst="rect">
            <a:avLst/>
          </a:prstGeom>
          <a:noFill/>
        </p:spPr>
        <p:txBody>
          <a:bodyPr wrap="square" lIns="61391" tIns="30695" rIns="61391" bIns="30695" rtlCol="0">
            <a:spAutoFit/>
          </a:bodyPr>
          <a:lstStyle/>
          <a:p>
            <a:pPr indent="457200" algn="just" fontAlgn="auto">
              <a:lnSpc>
                <a:spcPct val="120000"/>
              </a:lnSpc>
            </a:pPr>
            <a:r>
              <a:rPr lang="zh-CN" altLang="en-US" sz="1600" dirty="0">
                <a:latin typeface="+mn-ea"/>
                <a:cs typeface="+mn-ea"/>
              </a:rPr>
              <a:t>工业机器人被称为“制造业皇冠顶端的明珠”，成为衡量一个国家科技创新和高端制造业水平的重要标志。近年来，以物联网、云计算、大数据和人工智能为代表的新一代信息技术与传统工业机器人技术交叉融合，推动工业机器人云平台技术的产生，并使其呈现出泛在互联、云边端协同、智能服务的新趋势。</a:t>
            </a:r>
            <a:endParaRPr lang="zh-CN" altLang="en-US" sz="1600" dirty="0">
              <a:latin typeface="+mn-ea"/>
              <a:cs typeface="+mn-ea"/>
            </a:endParaRPr>
          </a:p>
        </p:txBody>
      </p:sp>
      <p:sp>
        <p:nvSpPr>
          <p:cNvPr id="162" name="TextBox 23"/>
          <p:cNvSpPr txBox="1"/>
          <p:nvPr/>
        </p:nvSpPr>
        <p:spPr>
          <a:xfrm>
            <a:off x="3174486" y="1873288"/>
            <a:ext cx="974090" cy="320675"/>
          </a:xfrm>
          <a:prstGeom prst="rect">
            <a:avLst/>
          </a:prstGeom>
        </p:spPr>
        <p:txBody>
          <a:bodyPr wrap="none" lIns="68546" tIns="34274" rIns="68546" bIns="34274">
            <a:spAutoFit/>
          </a:bodyPr>
          <a:lstStyle>
            <a:defPPr>
              <a:defRPr lang="zh-CN"/>
            </a:defPPr>
            <a:lvl1pPr algn="ct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r"/>
            <a:r>
              <a:rPr lang="zh-CN" altLang="en-US" sz="1650" dirty="0">
                <a:solidFill>
                  <a:schemeClr val="tx1"/>
                </a:solidFill>
                <a:ea typeface="+mn-ea"/>
                <a:cs typeface="+mn-ea"/>
              </a:rPr>
              <a:t>项目背景</a:t>
            </a:r>
            <a:endParaRPr lang="zh-CN" altLang="en-US" sz="1650" dirty="0">
              <a:solidFill>
                <a:schemeClr val="tx1"/>
              </a:solidFill>
              <a:ea typeface="+mn-ea"/>
              <a:cs typeface="+mn-ea"/>
            </a:endParaRPr>
          </a:p>
        </p:txBody>
      </p:sp>
      <p:sp>
        <p:nvSpPr>
          <p:cNvPr id="163" name="TextBox 24"/>
          <p:cNvSpPr txBox="1"/>
          <p:nvPr/>
        </p:nvSpPr>
        <p:spPr>
          <a:xfrm>
            <a:off x="6169025" y="1758950"/>
            <a:ext cx="2811145" cy="2125345"/>
          </a:xfrm>
          <a:prstGeom prst="rect">
            <a:avLst/>
          </a:prstGeom>
          <a:noFill/>
        </p:spPr>
        <p:txBody>
          <a:bodyPr wrap="square" lIns="61391" tIns="30695" rIns="61391" bIns="30695"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indent="457200" fontAlgn="auto"/>
            <a:r>
              <a:rPr lang="zh-CN" altLang="en-US" sz="1600" dirty="0">
                <a:solidFill>
                  <a:schemeClr val="tx1"/>
                </a:solidFill>
                <a:ea typeface="+mn-ea"/>
                <a:cs typeface="+mn-ea"/>
              </a:rPr>
              <a:t>本课题的来源项目为“工业机器人云平台”，项目的最终目标是面向工业机器人智能运维需求，利用机器人生命周期中产生的数据进行可视化分析，开发工业机器人智能运维云服务。</a:t>
            </a:r>
            <a:endParaRPr lang="zh-CN" altLang="en-US" sz="1600" dirty="0">
              <a:solidFill>
                <a:schemeClr val="tx1"/>
              </a:solidFill>
              <a:ea typeface="+mn-ea"/>
              <a:cs typeface="+mn-ea"/>
            </a:endParaRPr>
          </a:p>
        </p:txBody>
      </p:sp>
      <p:sp>
        <p:nvSpPr>
          <p:cNvPr id="164" name="TextBox 38"/>
          <p:cNvSpPr txBox="1"/>
          <p:nvPr/>
        </p:nvSpPr>
        <p:spPr>
          <a:xfrm>
            <a:off x="4725676" y="1873349"/>
            <a:ext cx="974090" cy="320675"/>
          </a:xfrm>
          <a:prstGeom prst="rect">
            <a:avLst/>
          </a:prstGeom>
        </p:spPr>
        <p:txBody>
          <a:bodyPr wrap="none" lIns="68546" tIns="34274" rIns="68546" bIns="34274">
            <a:spAutoFit/>
          </a:bodyPr>
          <a:lstStyle>
            <a:defPPr>
              <a:defRPr lang="zh-CN"/>
            </a:defPPr>
            <a:lvl1pPr algn="r">
              <a:defRPr sz="2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1650" dirty="0">
                <a:solidFill>
                  <a:schemeClr val="tx1"/>
                </a:solidFill>
                <a:ea typeface="+mn-ea"/>
                <a:cs typeface="+mn-ea"/>
              </a:rPr>
              <a:t>项目来源</a:t>
            </a:r>
            <a:endParaRPr lang="zh-CN" altLang="en-US" sz="1650" dirty="0">
              <a:solidFill>
                <a:schemeClr val="tx1"/>
              </a:solidFill>
              <a:ea typeface="+mn-ea"/>
              <a:cs typeface="+mn-ea"/>
            </a:endParaRPr>
          </a:p>
        </p:txBody>
      </p:sp>
    </p:spTree>
    <p:custDataLst>
      <p:tags r:id="rId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p:cTn id="20" dur="500" fill="hold"/>
                                        <p:tgtEl>
                                          <p:spTgt spid="153"/>
                                        </p:tgtEl>
                                        <p:attrNameLst>
                                          <p:attrName>ppt_w</p:attrName>
                                        </p:attrNameLst>
                                      </p:cBhvr>
                                      <p:tavLst>
                                        <p:tav tm="0">
                                          <p:val>
                                            <p:fltVal val="0"/>
                                          </p:val>
                                        </p:tav>
                                        <p:tav tm="100000">
                                          <p:val>
                                            <p:strVal val="#ppt_w"/>
                                          </p:val>
                                        </p:tav>
                                      </p:tavLst>
                                    </p:anim>
                                    <p:anim calcmode="lin" valueType="num">
                                      <p:cBhvr>
                                        <p:cTn id="21" dur="500" fill="hold"/>
                                        <p:tgtEl>
                                          <p:spTgt spid="153"/>
                                        </p:tgtEl>
                                        <p:attrNameLst>
                                          <p:attrName>ppt_h</p:attrName>
                                        </p:attrNameLst>
                                      </p:cBhvr>
                                      <p:tavLst>
                                        <p:tav tm="0">
                                          <p:val>
                                            <p:fltVal val="0"/>
                                          </p:val>
                                        </p:tav>
                                        <p:tav tm="100000">
                                          <p:val>
                                            <p:strVal val="#ppt_h"/>
                                          </p:val>
                                        </p:tav>
                                      </p:tavLst>
                                    </p:anim>
                                    <p:anim calcmode="lin" valueType="num">
                                      <p:cBhvr>
                                        <p:cTn id="22" dur="500" fill="hold"/>
                                        <p:tgtEl>
                                          <p:spTgt spid="153"/>
                                        </p:tgtEl>
                                        <p:attrNameLst>
                                          <p:attrName>style.rotation</p:attrName>
                                        </p:attrNameLst>
                                      </p:cBhvr>
                                      <p:tavLst>
                                        <p:tav tm="0">
                                          <p:val>
                                            <p:fltVal val="360"/>
                                          </p:val>
                                        </p:tav>
                                        <p:tav tm="100000">
                                          <p:val>
                                            <p:fltVal val="0"/>
                                          </p:val>
                                        </p:tav>
                                      </p:tavLst>
                                    </p:anim>
                                    <p:animEffect transition="in" filter="fade">
                                      <p:cBhvr>
                                        <p:cTn id="23" dur="500"/>
                                        <p:tgtEl>
                                          <p:spTgt spid="153"/>
                                        </p:tgtEl>
                                      </p:cBhvr>
                                    </p:animEffect>
                                  </p:childTnLst>
                                </p:cTn>
                              </p:par>
                              <p:par>
                                <p:cTn id="24" presetID="49" presetClass="entr" presetSubtype="0" decel="100000" fill="hold" grpId="0" nodeType="withEffect">
                                  <p:stCondLst>
                                    <p:cond delay="200"/>
                                  </p:stCondLst>
                                  <p:childTnLst>
                                    <p:set>
                                      <p:cBhvr>
                                        <p:cTn id="25" dur="1" fill="hold">
                                          <p:stCondLst>
                                            <p:cond delay="0"/>
                                          </p:stCondLst>
                                        </p:cTn>
                                        <p:tgtEl>
                                          <p:spTgt spid="154"/>
                                        </p:tgtEl>
                                        <p:attrNameLst>
                                          <p:attrName>style.visibility</p:attrName>
                                        </p:attrNameLst>
                                      </p:cBhvr>
                                      <p:to>
                                        <p:strVal val="visible"/>
                                      </p:to>
                                    </p:set>
                                    <p:anim calcmode="lin" valueType="num">
                                      <p:cBhvr>
                                        <p:cTn id="26" dur="500" fill="hold"/>
                                        <p:tgtEl>
                                          <p:spTgt spid="154"/>
                                        </p:tgtEl>
                                        <p:attrNameLst>
                                          <p:attrName>ppt_w</p:attrName>
                                        </p:attrNameLst>
                                      </p:cBhvr>
                                      <p:tavLst>
                                        <p:tav tm="0">
                                          <p:val>
                                            <p:fltVal val="0"/>
                                          </p:val>
                                        </p:tav>
                                        <p:tav tm="100000">
                                          <p:val>
                                            <p:strVal val="#ppt_w"/>
                                          </p:val>
                                        </p:tav>
                                      </p:tavLst>
                                    </p:anim>
                                    <p:anim calcmode="lin" valueType="num">
                                      <p:cBhvr>
                                        <p:cTn id="27" dur="500" fill="hold"/>
                                        <p:tgtEl>
                                          <p:spTgt spid="154"/>
                                        </p:tgtEl>
                                        <p:attrNameLst>
                                          <p:attrName>ppt_h</p:attrName>
                                        </p:attrNameLst>
                                      </p:cBhvr>
                                      <p:tavLst>
                                        <p:tav tm="0">
                                          <p:val>
                                            <p:fltVal val="0"/>
                                          </p:val>
                                        </p:tav>
                                        <p:tav tm="100000">
                                          <p:val>
                                            <p:strVal val="#ppt_h"/>
                                          </p:val>
                                        </p:tav>
                                      </p:tavLst>
                                    </p:anim>
                                    <p:anim calcmode="lin" valueType="num">
                                      <p:cBhvr>
                                        <p:cTn id="28" dur="500" fill="hold"/>
                                        <p:tgtEl>
                                          <p:spTgt spid="154"/>
                                        </p:tgtEl>
                                        <p:attrNameLst>
                                          <p:attrName>style.rotation</p:attrName>
                                        </p:attrNameLst>
                                      </p:cBhvr>
                                      <p:tavLst>
                                        <p:tav tm="0">
                                          <p:val>
                                            <p:fltVal val="360"/>
                                          </p:val>
                                        </p:tav>
                                        <p:tav tm="100000">
                                          <p:val>
                                            <p:fltVal val="0"/>
                                          </p:val>
                                        </p:tav>
                                      </p:tavLst>
                                    </p:anim>
                                    <p:animEffect transition="in" filter="fade">
                                      <p:cBhvr>
                                        <p:cTn id="29" dur="500"/>
                                        <p:tgtEl>
                                          <p:spTgt spid="154"/>
                                        </p:tgtEl>
                                      </p:cBhvr>
                                    </p:animEffect>
                                  </p:childTnLst>
                                </p:cTn>
                              </p:par>
                            </p:childTnLst>
                          </p:cTn>
                        </p:par>
                        <p:par>
                          <p:cTn id="30" fill="hold">
                            <p:stCondLst>
                              <p:cond delay="1000"/>
                            </p:stCondLst>
                            <p:childTnLst>
                              <p:par>
                                <p:cTn id="31" presetID="23" presetClass="entr" presetSubtype="528" fill="hold" grpId="0" nodeType="afterEffect">
                                  <p:stCondLst>
                                    <p:cond delay="0"/>
                                  </p:stCondLst>
                                  <p:childTnLst>
                                    <p:set>
                                      <p:cBhvr>
                                        <p:cTn id="32" dur="1" fill="hold">
                                          <p:stCondLst>
                                            <p:cond delay="0"/>
                                          </p:stCondLst>
                                        </p:cTn>
                                        <p:tgtEl>
                                          <p:spTgt spid="157"/>
                                        </p:tgtEl>
                                        <p:attrNameLst>
                                          <p:attrName>style.visibility</p:attrName>
                                        </p:attrNameLst>
                                      </p:cBhvr>
                                      <p:to>
                                        <p:strVal val="visible"/>
                                      </p:to>
                                    </p:set>
                                    <p:anim calcmode="lin" valueType="num">
                                      <p:cBhvr>
                                        <p:cTn id="33" dur="500" fill="hold"/>
                                        <p:tgtEl>
                                          <p:spTgt spid="157"/>
                                        </p:tgtEl>
                                        <p:attrNameLst>
                                          <p:attrName>ppt_w</p:attrName>
                                        </p:attrNameLst>
                                      </p:cBhvr>
                                      <p:tavLst>
                                        <p:tav tm="0">
                                          <p:val>
                                            <p:fltVal val="0"/>
                                          </p:val>
                                        </p:tav>
                                        <p:tav tm="100000">
                                          <p:val>
                                            <p:strVal val="#ppt_w"/>
                                          </p:val>
                                        </p:tav>
                                      </p:tavLst>
                                    </p:anim>
                                    <p:anim calcmode="lin" valueType="num">
                                      <p:cBhvr>
                                        <p:cTn id="34" dur="500" fill="hold"/>
                                        <p:tgtEl>
                                          <p:spTgt spid="157"/>
                                        </p:tgtEl>
                                        <p:attrNameLst>
                                          <p:attrName>ppt_h</p:attrName>
                                        </p:attrNameLst>
                                      </p:cBhvr>
                                      <p:tavLst>
                                        <p:tav tm="0">
                                          <p:val>
                                            <p:fltVal val="0"/>
                                          </p:val>
                                        </p:tav>
                                        <p:tav tm="100000">
                                          <p:val>
                                            <p:strVal val="#ppt_h"/>
                                          </p:val>
                                        </p:tav>
                                      </p:tavLst>
                                    </p:anim>
                                    <p:anim calcmode="lin" valueType="num">
                                      <p:cBhvr>
                                        <p:cTn id="35" dur="500" fill="hold"/>
                                        <p:tgtEl>
                                          <p:spTgt spid="157"/>
                                        </p:tgtEl>
                                        <p:attrNameLst>
                                          <p:attrName>ppt_x</p:attrName>
                                        </p:attrNameLst>
                                      </p:cBhvr>
                                      <p:tavLst>
                                        <p:tav tm="0">
                                          <p:val>
                                            <p:fltVal val="0.5"/>
                                          </p:val>
                                        </p:tav>
                                        <p:tav tm="100000">
                                          <p:val>
                                            <p:strVal val="#ppt_x"/>
                                          </p:val>
                                        </p:tav>
                                      </p:tavLst>
                                    </p:anim>
                                    <p:anim calcmode="lin" valueType="num">
                                      <p:cBhvr>
                                        <p:cTn id="36" dur="500" fill="hold"/>
                                        <p:tgtEl>
                                          <p:spTgt spid="157"/>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158"/>
                                        </p:tgtEl>
                                        <p:attrNameLst>
                                          <p:attrName>style.visibility</p:attrName>
                                        </p:attrNameLst>
                                      </p:cBhvr>
                                      <p:to>
                                        <p:strVal val="visible"/>
                                      </p:to>
                                    </p:set>
                                    <p:anim calcmode="lin" valueType="num">
                                      <p:cBhvr>
                                        <p:cTn id="39" dur="500" fill="hold"/>
                                        <p:tgtEl>
                                          <p:spTgt spid="158"/>
                                        </p:tgtEl>
                                        <p:attrNameLst>
                                          <p:attrName>ppt_w</p:attrName>
                                        </p:attrNameLst>
                                      </p:cBhvr>
                                      <p:tavLst>
                                        <p:tav tm="0">
                                          <p:val>
                                            <p:fltVal val="0"/>
                                          </p:val>
                                        </p:tav>
                                        <p:tav tm="100000">
                                          <p:val>
                                            <p:strVal val="#ppt_w"/>
                                          </p:val>
                                        </p:tav>
                                      </p:tavLst>
                                    </p:anim>
                                    <p:anim calcmode="lin" valueType="num">
                                      <p:cBhvr>
                                        <p:cTn id="40" dur="500" fill="hold"/>
                                        <p:tgtEl>
                                          <p:spTgt spid="158"/>
                                        </p:tgtEl>
                                        <p:attrNameLst>
                                          <p:attrName>ppt_h</p:attrName>
                                        </p:attrNameLst>
                                      </p:cBhvr>
                                      <p:tavLst>
                                        <p:tav tm="0">
                                          <p:val>
                                            <p:fltVal val="0"/>
                                          </p:val>
                                        </p:tav>
                                        <p:tav tm="100000">
                                          <p:val>
                                            <p:strVal val="#ppt_h"/>
                                          </p:val>
                                        </p:tav>
                                      </p:tavLst>
                                    </p:anim>
                                    <p:anim calcmode="lin" valueType="num">
                                      <p:cBhvr>
                                        <p:cTn id="41" dur="500" fill="hold"/>
                                        <p:tgtEl>
                                          <p:spTgt spid="158"/>
                                        </p:tgtEl>
                                        <p:attrNameLst>
                                          <p:attrName>ppt_x</p:attrName>
                                        </p:attrNameLst>
                                      </p:cBhvr>
                                      <p:tavLst>
                                        <p:tav tm="0">
                                          <p:val>
                                            <p:fltVal val="0.5"/>
                                          </p:val>
                                        </p:tav>
                                        <p:tav tm="100000">
                                          <p:val>
                                            <p:strVal val="#ppt_x"/>
                                          </p:val>
                                        </p:tav>
                                      </p:tavLst>
                                    </p:anim>
                                    <p:anim calcmode="lin" valueType="num">
                                      <p:cBhvr>
                                        <p:cTn id="42" dur="500" fill="hold"/>
                                        <p:tgtEl>
                                          <p:spTgt spid="158"/>
                                        </p:tgtEl>
                                        <p:attrNameLst>
                                          <p:attrName>ppt_y</p:attrName>
                                        </p:attrNameLst>
                                      </p:cBhvr>
                                      <p:tavLst>
                                        <p:tav tm="0">
                                          <p:val>
                                            <p:fltVal val="0.5"/>
                                          </p:val>
                                        </p:tav>
                                        <p:tav tm="100000">
                                          <p:val>
                                            <p:strVal val="#ppt_y"/>
                                          </p:val>
                                        </p:tav>
                                      </p:tavLst>
                                    </p:anim>
                                  </p:childTnLst>
                                </p:cTn>
                              </p:par>
                            </p:childTnLst>
                          </p:cTn>
                        </p:par>
                        <p:par>
                          <p:cTn id="43" fill="hold">
                            <p:stCondLst>
                              <p:cond delay="1500"/>
                            </p:stCondLst>
                            <p:childTnLst>
                              <p:par>
                                <p:cTn id="44" presetID="12" presetClass="entr" presetSubtype="2" fill="hold" grpId="0" nodeType="afterEffect">
                                  <p:stCondLst>
                                    <p:cond delay="0"/>
                                  </p:stCondLst>
                                  <p:childTnLst>
                                    <p:set>
                                      <p:cBhvr>
                                        <p:cTn id="45" dur="1" fill="hold">
                                          <p:stCondLst>
                                            <p:cond delay="0"/>
                                          </p:stCondLst>
                                        </p:cTn>
                                        <p:tgtEl>
                                          <p:spTgt spid="162"/>
                                        </p:tgtEl>
                                        <p:attrNameLst>
                                          <p:attrName>style.visibility</p:attrName>
                                        </p:attrNameLst>
                                      </p:cBhvr>
                                      <p:to>
                                        <p:strVal val="visible"/>
                                      </p:to>
                                    </p:set>
                                    <p:anim calcmode="lin" valueType="num">
                                      <p:cBhvr additive="base">
                                        <p:cTn id="46" dur="500"/>
                                        <p:tgtEl>
                                          <p:spTgt spid="162"/>
                                        </p:tgtEl>
                                        <p:attrNameLst>
                                          <p:attrName>ppt_x</p:attrName>
                                        </p:attrNameLst>
                                      </p:cBhvr>
                                      <p:tavLst>
                                        <p:tav tm="0">
                                          <p:val>
                                            <p:strVal val="#ppt_x+#ppt_w*1.125000"/>
                                          </p:val>
                                        </p:tav>
                                        <p:tav tm="100000">
                                          <p:val>
                                            <p:strVal val="#ppt_x"/>
                                          </p:val>
                                        </p:tav>
                                      </p:tavLst>
                                    </p:anim>
                                    <p:animEffect transition="in" filter="wipe(left)">
                                      <p:cBhvr>
                                        <p:cTn id="47" dur="500"/>
                                        <p:tgtEl>
                                          <p:spTgt spid="162"/>
                                        </p:tgtEl>
                                      </p:cBhvr>
                                    </p:animEffect>
                                  </p:childTnLst>
                                </p:cTn>
                              </p:par>
                              <p:par>
                                <p:cTn id="48" presetID="12" presetClass="entr" presetSubtype="2" fill="hold" grpId="0" nodeType="withEffect">
                                  <p:stCondLst>
                                    <p:cond delay="0"/>
                                  </p:stCondLst>
                                  <p:childTnLst>
                                    <p:set>
                                      <p:cBhvr>
                                        <p:cTn id="49" dur="1" fill="hold">
                                          <p:stCondLst>
                                            <p:cond delay="0"/>
                                          </p:stCondLst>
                                        </p:cTn>
                                        <p:tgtEl>
                                          <p:spTgt spid="161"/>
                                        </p:tgtEl>
                                        <p:attrNameLst>
                                          <p:attrName>style.visibility</p:attrName>
                                        </p:attrNameLst>
                                      </p:cBhvr>
                                      <p:to>
                                        <p:strVal val="visible"/>
                                      </p:to>
                                    </p:set>
                                    <p:anim calcmode="lin" valueType="num">
                                      <p:cBhvr additive="base">
                                        <p:cTn id="50" dur="500"/>
                                        <p:tgtEl>
                                          <p:spTgt spid="161"/>
                                        </p:tgtEl>
                                        <p:attrNameLst>
                                          <p:attrName>ppt_x</p:attrName>
                                        </p:attrNameLst>
                                      </p:cBhvr>
                                      <p:tavLst>
                                        <p:tav tm="0">
                                          <p:val>
                                            <p:strVal val="#ppt_x+#ppt_w*1.125000"/>
                                          </p:val>
                                        </p:tav>
                                        <p:tav tm="100000">
                                          <p:val>
                                            <p:strVal val="#ppt_x"/>
                                          </p:val>
                                        </p:tav>
                                      </p:tavLst>
                                    </p:anim>
                                    <p:animEffect transition="in" filter="wipe(left)">
                                      <p:cBhvr>
                                        <p:cTn id="51" dur="500"/>
                                        <p:tgtEl>
                                          <p:spTgt spid="161"/>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64"/>
                                        </p:tgtEl>
                                        <p:attrNameLst>
                                          <p:attrName>style.visibility</p:attrName>
                                        </p:attrNameLst>
                                      </p:cBhvr>
                                      <p:to>
                                        <p:strVal val="visible"/>
                                      </p:to>
                                    </p:set>
                                    <p:anim calcmode="lin" valueType="num">
                                      <p:cBhvr additive="base">
                                        <p:cTn id="54" dur="500"/>
                                        <p:tgtEl>
                                          <p:spTgt spid="164"/>
                                        </p:tgtEl>
                                        <p:attrNameLst>
                                          <p:attrName>ppt_x</p:attrName>
                                        </p:attrNameLst>
                                      </p:cBhvr>
                                      <p:tavLst>
                                        <p:tav tm="0">
                                          <p:val>
                                            <p:strVal val="#ppt_x-#ppt_w*1.125000"/>
                                          </p:val>
                                        </p:tav>
                                        <p:tav tm="100000">
                                          <p:val>
                                            <p:strVal val="#ppt_x"/>
                                          </p:val>
                                        </p:tav>
                                      </p:tavLst>
                                    </p:anim>
                                    <p:animEffect transition="in" filter="wipe(right)">
                                      <p:cBhvr>
                                        <p:cTn id="55" dur="500"/>
                                        <p:tgtEl>
                                          <p:spTgt spid="164"/>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63"/>
                                        </p:tgtEl>
                                        <p:attrNameLst>
                                          <p:attrName>style.visibility</p:attrName>
                                        </p:attrNameLst>
                                      </p:cBhvr>
                                      <p:to>
                                        <p:strVal val="visible"/>
                                      </p:to>
                                    </p:set>
                                    <p:anim calcmode="lin" valueType="num">
                                      <p:cBhvr additive="base">
                                        <p:cTn id="58" dur="500"/>
                                        <p:tgtEl>
                                          <p:spTgt spid="163"/>
                                        </p:tgtEl>
                                        <p:attrNameLst>
                                          <p:attrName>ppt_x</p:attrName>
                                        </p:attrNameLst>
                                      </p:cBhvr>
                                      <p:tavLst>
                                        <p:tav tm="0">
                                          <p:val>
                                            <p:strVal val="#ppt_x-#ppt_w*1.125000"/>
                                          </p:val>
                                        </p:tav>
                                        <p:tav tm="100000">
                                          <p:val>
                                            <p:strVal val="#ppt_x"/>
                                          </p:val>
                                        </p:tav>
                                      </p:tavLst>
                                    </p:anim>
                                    <p:animEffect transition="in" filter="wipe(right)">
                                      <p:cBhvr>
                                        <p:cTn id="59"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53" grpId="0" bldLvl="0" animBg="1"/>
      <p:bldP spid="154" grpId="0" bldLvl="0" animBg="1"/>
      <p:bldP spid="157" grpId="0" bldLvl="0" animBg="1"/>
      <p:bldP spid="158" grpId="0" bldLvl="0" animBg="1"/>
      <p:bldP spid="161" grpId="0"/>
      <p:bldP spid="162" grpId="0"/>
      <p:bldP spid="163" grpId="0"/>
      <p:bldP spid="1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2"/>
          <p:cNvSpPr>
            <a:spLocks noChangeArrowheads="1"/>
          </p:cNvSpPr>
          <p:nvPr/>
        </p:nvSpPr>
        <p:spPr bwMode="auto">
          <a:xfrm>
            <a:off x="1786" y="2439883"/>
            <a:ext cx="9140429" cy="863003"/>
          </a:xfrm>
          <a:prstGeom prst="rect">
            <a:avLst/>
          </a:prstGeom>
          <a:solidFill>
            <a:srgbClr val="004080"/>
          </a:solidFill>
          <a:ln>
            <a:noFill/>
          </a:ln>
          <a:effectLst/>
        </p:spPr>
        <p:txBody>
          <a:bodyPr lIns="68519" tIns="34259" rIns="68519" bIns="34259"/>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solidFill>
                <a:schemeClr val="tx1"/>
              </a:solidFill>
              <a:latin typeface="+mn-lt"/>
              <a:ea typeface="+mn-ea"/>
              <a:cs typeface="+mn-ea"/>
              <a:sym typeface="+mn-lt"/>
            </a:endParaRPr>
          </a:p>
        </p:txBody>
      </p:sp>
      <p:sp>
        <p:nvSpPr>
          <p:cNvPr id="65" name="Freeform 42"/>
          <p:cNvSpPr/>
          <p:nvPr/>
        </p:nvSpPr>
        <p:spPr bwMode="auto">
          <a:xfrm>
            <a:off x="1577517" y="1291195"/>
            <a:ext cx="2431977" cy="554703"/>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6" name="Freeform 42"/>
          <p:cNvSpPr/>
          <p:nvPr/>
        </p:nvSpPr>
        <p:spPr bwMode="auto">
          <a:xfrm flipH="1">
            <a:off x="4837200" y="1291195"/>
            <a:ext cx="2431978" cy="554703"/>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7" name="Freeform 42"/>
          <p:cNvSpPr/>
          <p:nvPr/>
        </p:nvSpPr>
        <p:spPr bwMode="auto">
          <a:xfrm flipV="1">
            <a:off x="1577517" y="3789739"/>
            <a:ext cx="2431977" cy="553512"/>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8" name="Freeform 42"/>
          <p:cNvSpPr/>
          <p:nvPr/>
        </p:nvSpPr>
        <p:spPr bwMode="auto">
          <a:xfrm flipH="1" flipV="1">
            <a:off x="4837200" y="3789739"/>
            <a:ext cx="2431978" cy="553512"/>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19" tIns="34259" rIns="68519" bIns="34259"/>
          <a:lstStyle/>
          <a:p>
            <a:endParaRPr lang="zh-CN" altLang="en-US" sz="1015">
              <a:cs typeface="+mn-ea"/>
              <a:sym typeface="+mn-lt"/>
            </a:endParaRPr>
          </a:p>
        </p:txBody>
      </p:sp>
      <p:sp>
        <p:nvSpPr>
          <p:cNvPr id="69" name="TextBox 33"/>
          <p:cNvSpPr txBox="1">
            <a:spLocks noChangeArrowheads="1"/>
          </p:cNvSpPr>
          <p:nvPr/>
        </p:nvSpPr>
        <p:spPr bwMode="auto">
          <a:xfrm>
            <a:off x="1717400" y="2659694"/>
            <a:ext cx="5565140" cy="413385"/>
          </a:xfrm>
          <a:prstGeom prst="rect">
            <a:avLst/>
          </a:prstGeom>
          <a:noFill/>
          <a:ln>
            <a:noFill/>
          </a:ln>
        </p:spPr>
        <p:txBody>
          <a:bodyPr wrap="non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2250" b="1" dirty="0">
                <a:solidFill>
                  <a:schemeClr val="bg2"/>
                </a:solidFill>
                <a:latin typeface="+mn-lt"/>
                <a:ea typeface="+mn-ea"/>
                <a:cs typeface="+mn-ea"/>
                <a:sym typeface="+mn-lt"/>
              </a:rPr>
              <a:t>面向基于云平台的工业机器人远程监控需求</a:t>
            </a:r>
            <a:endParaRPr lang="zh-CN" altLang="en-US" sz="2250" b="1" dirty="0">
              <a:solidFill>
                <a:schemeClr val="bg2"/>
              </a:solidFill>
              <a:latin typeface="+mn-lt"/>
              <a:ea typeface="+mn-ea"/>
              <a:cs typeface="+mn-ea"/>
              <a:sym typeface="+mn-lt"/>
            </a:endParaRPr>
          </a:p>
        </p:txBody>
      </p:sp>
      <p:grpSp>
        <p:nvGrpSpPr>
          <p:cNvPr id="70" name="组合 34"/>
          <p:cNvGrpSpPr/>
          <p:nvPr/>
        </p:nvGrpSpPr>
        <p:grpSpPr bwMode="auto">
          <a:xfrm>
            <a:off x="1157719" y="1792332"/>
            <a:ext cx="864572" cy="866574"/>
            <a:chOff x="0" y="0"/>
            <a:chExt cx="1154113" cy="1155699"/>
          </a:xfrm>
          <a:solidFill>
            <a:schemeClr val="bg1">
              <a:lumMod val="65000"/>
            </a:schemeClr>
          </a:solidFill>
        </p:grpSpPr>
        <p:sp>
          <p:nvSpPr>
            <p:cNvPr id="71" name="Oval 30"/>
            <p:cNvSpPr>
              <a:spLocks noChangeArrowheads="1"/>
            </p:cNvSpPr>
            <p:nvPr/>
          </p:nvSpPr>
          <p:spPr bwMode="auto">
            <a:xfrm>
              <a:off x="0" y="0"/>
              <a:ext cx="1154113" cy="1155699"/>
            </a:xfrm>
            <a:prstGeom prst="ellipse">
              <a:avLst/>
            </a:prstGeom>
            <a:gradFill flip="none" rotWithShape="1">
              <a:gsLst>
                <a:gs pos="0">
                  <a:sysClr val="window" lastClr="FFFFFF"/>
                </a:gs>
                <a:gs pos="100000">
                  <a:srgbClr val="E0E0E0"/>
                </a:gs>
              </a:gsLst>
              <a:lin ang="5400000" scaled="1"/>
              <a:tileRect/>
            </a:gradFill>
            <a:ln w="12700" cap="flat" cmpd="sng" algn="ctr">
              <a:solidFill>
                <a:srgbClr val="004080"/>
              </a:solidFill>
              <a:prstDash val="solid"/>
              <a:miter lim="800000"/>
            </a:ln>
            <a:effectLst/>
          </p:spPr>
          <p:txBody>
            <a:bodyPr rtlCol="0" anchor="ctr"/>
            <a:lstStyle/>
            <a:p>
              <a:pPr algn="ctr"/>
              <a:endParaRPr lang="zh-CN" altLang="en-US" sz="2100" b="1">
                <a:cs typeface="+mn-ea"/>
                <a:sym typeface="+mn-lt"/>
              </a:endParaRPr>
            </a:p>
          </p:txBody>
        </p:sp>
        <p:sp>
          <p:nvSpPr>
            <p:cNvPr id="72"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rgbClr val="00408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3" name="组合 37"/>
          <p:cNvGrpSpPr/>
          <p:nvPr/>
        </p:nvGrpSpPr>
        <p:grpSpPr bwMode="auto">
          <a:xfrm>
            <a:off x="1176746" y="2973158"/>
            <a:ext cx="864572" cy="866574"/>
            <a:chOff x="0" y="0"/>
            <a:chExt cx="1154113" cy="1155698"/>
          </a:xfrm>
          <a:solidFill>
            <a:schemeClr val="bg1">
              <a:lumMod val="65000"/>
            </a:schemeClr>
          </a:solidFill>
        </p:grpSpPr>
        <p:sp>
          <p:nvSpPr>
            <p:cNvPr id="74" name="Oval 31"/>
            <p:cNvSpPr>
              <a:spLocks noChangeArrowheads="1"/>
            </p:cNvSpPr>
            <p:nvPr/>
          </p:nvSpPr>
          <p:spPr bwMode="auto">
            <a:xfrm>
              <a:off x="0" y="0"/>
              <a:ext cx="1154113" cy="1155699"/>
            </a:xfrm>
            <a:prstGeom prst="ellipse">
              <a:avLst/>
            </a:prstGeom>
            <a:gradFill flip="none" rotWithShape="1">
              <a:gsLst>
                <a:gs pos="0">
                  <a:sysClr val="window" lastClr="FFFFFF"/>
                </a:gs>
                <a:gs pos="100000">
                  <a:srgbClr val="E0E0E0"/>
                </a:gs>
              </a:gsLst>
              <a:lin ang="5400000" scaled="1"/>
              <a:tileRect/>
            </a:gradFill>
            <a:ln w="12700" cap="flat" cmpd="sng" algn="ctr">
              <a:solidFill>
                <a:srgbClr val="004080"/>
              </a:solidFill>
              <a:prstDash val="solid"/>
              <a:miter lim="800000"/>
            </a:ln>
            <a:effectLst/>
          </p:spPr>
          <p:txBody>
            <a:bodyPr rtlCol="0" anchor="ctr"/>
            <a:lstStyle/>
            <a:p>
              <a:pPr algn="ctr"/>
              <a:endParaRPr lang="zh-CN" altLang="en-US" sz="2100" b="1">
                <a:cs typeface="+mn-ea"/>
                <a:sym typeface="+mn-lt"/>
              </a:endParaRPr>
            </a:p>
          </p:txBody>
        </p:sp>
        <p:sp>
          <p:nvSpPr>
            <p:cNvPr id="75"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rgbClr val="00408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6" name="组合 40"/>
          <p:cNvGrpSpPr/>
          <p:nvPr/>
        </p:nvGrpSpPr>
        <p:grpSpPr bwMode="auto">
          <a:xfrm>
            <a:off x="6801809" y="1816139"/>
            <a:ext cx="865760" cy="866574"/>
            <a:chOff x="0" y="0"/>
            <a:chExt cx="1155700" cy="1155698"/>
          </a:xfrm>
          <a:solidFill>
            <a:schemeClr val="bg1">
              <a:lumMod val="65000"/>
            </a:schemeClr>
          </a:solidFill>
        </p:grpSpPr>
        <p:sp>
          <p:nvSpPr>
            <p:cNvPr id="77" name="Oval 33"/>
            <p:cNvSpPr>
              <a:spLocks noChangeArrowheads="1"/>
            </p:cNvSpPr>
            <p:nvPr/>
          </p:nvSpPr>
          <p:spPr bwMode="auto">
            <a:xfrm>
              <a:off x="0" y="0"/>
              <a:ext cx="1155700" cy="1155698"/>
            </a:xfrm>
            <a:prstGeom prst="ellipse">
              <a:avLst/>
            </a:prstGeom>
            <a:gradFill flip="none" rotWithShape="1">
              <a:gsLst>
                <a:gs pos="0">
                  <a:sysClr val="window" lastClr="FFFFFF"/>
                </a:gs>
                <a:gs pos="100000">
                  <a:srgbClr val="E0E0E0"/>
                </a:gs>
              </a:gsLst>
              <a:lin ang="5400000" scaled="1"/>
              <a:tileRect/>
            </a:gradFill>
            <a:ln w="12700" cap="flat" cmpd="sng" algn="ctr">
              <a:solidFill>
                <a:srgbClr val="004080"/>
              </a:solidFill>
              <a:prstDash val="solid"/>
              <a:miter lim="800000"/>
            </a:ln>
            <a:effectLst/>
          </p:spPr>
          <p:txBody>
            <a:bodyPr rtlCol="0" anchor="ctr"/>
            <a:lstStyle/>
            <a:p>
              <a:pPr algn="ctr"/>
              <a:endParaRPr lang="zh-CN" altLang="en-US" sz="2100" b="1">
                <a:cs typeface="+mn-ea"/>
                <a:sym typeface="+mn-lt"/>
              </a:endParaRPr>
            </a:p>
          </p:txBody>
        </p:sp>
        <p:sp>
          <p:nvSpPr>
            <p:cNvPr id="78"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rgbClr val="00408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grpSp>
        <p:nvGrpSpPr>
          <p:cNvPr id="79" name="组合 43"/>
          <p:cNvGrpSpPr/>
          <p:nvPr/>
        </p:nvGrpSpPr>
        <p:grpSpPr bwMode="auto">
          <a:xfrm>
            <a:off x="6837485" y="2995775"/>
            <a:ext cx="864572" cy="866574"/>
            <a:chOff x="0" y="0"/>
            <a:chExt cx="1154113" cy="1155698"/>
          </a:xfrm>
          <a:solidFill>
            <a:schemeClr val="bg1">
              <a:lumMod val="65000"/>
            </a:schemeClr>
          </a:solidFill>
        </p:grpSpPr>
        <p:sp>
          <p:nvSpPr>
            <p:cNvPr id="80" name="Oval 32"/>
            <p:cNvSpPr>
              <a:spLocks noChangeArrowheads="1"/>
            </p:cNvSpPr>
            <p:nvPr/>
          </p:nvSpPr>
          <p:spPr bwMode="auto">
            <a:xfrm>
              <a:off x="0" y="0"/>
              <a:ext cx="1154113" cy="1155698"/>
            </a:xfrm>
            <a:prstGeom prst="ellipse">
              <a:avLst/>
            </a:prstGeom>
            <a:gradFill flip="none" rotWithShape="1">
              <a:gsLst>
                <a:gs pos="0">
                  <a:sysClr val="window" lastClr="FFFFFF"/>
                </a:gs>
                <a:gs pos="100000">
                  <a:srgbClr val="E0E0E0"/>
                </a:gs>
              </a:gsLst>
              <a:lin ang="5400000" scaled="1"/>
              <a:tileRect/>
            </a:gradFill>
            <a:ln w="12700" cap="flat" cmpd="sng" algn="ctr">
              <a:solidFill>
                <a:srgbClr val="004080"/>
              </a:solidFill>
              <a:prstDash val="solid"/>
              <a:miter lim="800000"/>
            </a:ln>
            <a:effectLst/>
          </p:spPr>
          <p:txBody>
            <a:bodyPr rtlCol="0" anchor="ctr"/>
            <a:lstStyle/>
            <a:p>
              <a:pPr algn="ctr"/>
              <a:endParaRPr lang="zh-CN" altLang="en-US" sz="2100" b="1">
                <a:cs typeface="+mn-ea"/>
                <a:sym typeface="+mn-lt"/>
              </a:endParaRPr>
            </a:p>
          </p:txBody>
        </p:sp>
        <p:sp>
          <p:nvSpPr>
            <p:cNvPr id="81"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rgbClr val="004080"/>
            </a:solidFill>
            <a:ln w="12700" cap="flat" cmpd="sng" algn="ctr">
              <a:noFill/>
              <a:prstDash val="solid"/>
              <a:miter lim="800000"/>
            </a:ln>
            <a:effectLst/>
          </p:spPr>
          <p:txBody>
            <a:bodyPr rtlCol="0" anchor="ctr"/>
            <a:lstStyle/>
            <a:p>
              <a:pPr algn="ctr"/>
              <a:endParaRPr lang="zh-CN" altLang="en-US" sz="2100" b="1">
                <a:cs typeface="+mn-ea"/>
                <a:sym typeface="+mn-lt"/>
              </a:endParaRPr>
            </a:p>
          </p:txBody>
        </p:sp>
      </p:grpSp>
      <p:sp>
        <p:nvSpPr>
          <p:cNvPr id="82" name="TextBox 46"/>
          <p:cNvSpPr txBox="1">
            <a:spLocks noChangeArrowheads="1"/>
          </p:cNvSpPr>
          <p:nvPr/>
        </p:nvSpPr>
        <p:spPr bwMode="auto">
          <a:xfrm>
            <a:off x="2093595" y="1382395"/>
            <a:ext cx="1915795" cy="7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500" b="1">
                <a:solidFill>
                  <a:schemeClr val="tx1"/>
                </a:solidFill>
                <a:latin typeface="+mn-lt"/>
                <a:ea typeface="+mn-ea"/>
                <a:cs typeface="+mn-ea"/>
                <a:sym typeface="+mn-lt"/>
              </a:rPr>
              <a:t>满足工业机器人设备协议多样性，解决平台依赖性</a:t>
            </a:r>
            <a:endParaRPr lang="zh-CN" altLang="en-US" sz="1500" b="1">
              <a:solidFill>
                <a:schemeClr val="tx1"/>
              </a:solidFill>
              <a:latin typeface="+mn-lt"/>
              <a:ea typeface="+mn-ea"/>
              <a:cs typeface="+mn-ea"/>
              <a:sym typeface="+mn-lt"/>
            </a:endParaRPr>
          </a:p>
        </p:txBody>
      </p:sp>
      <p:sp>
        <p:nvSpPr>
          <p:cNvPr id="84" name="TextBox 48"/>
          <p:cNvSpPr txBox="1">
            <a:spLocks noChangeArrowheads="1"/>
          </p:cNvSpPr>
          <p:nvPr/>
        </p:nvSpPr>
        <p:spPr bwMode="auto">
          <a:xfrm>
            <a:off x="4836795" y="1454150"/>
            <a:ext cx="1875790" cy="7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500" b="1" dirty="0">
                <a:solidFill>
                  <a:schemeClr val="tx1"/>
                </a:solidFill>
                <a:latin typeface="+mn-lt"/>
                <a:ea typeface="+mn-ea"/>
                <a:cs typeface="+mn-ea"/>
                <a:sym typeface="+mn-lt"/>
              </a:rPr>
              <a:t>数据实时访问、</a:t>
            </a:r>
            <a:endParaRPr lang="zh-CN" altLang="en-US" sz="1500" b="1" dirty="0">
              <a:solidFill>
                <a:schemeClr val="tx1"/>
              </a:solidFill>
              <a:latin typeface="+mn-lt"/>
              <a:ea typeface="+mn-ea"/>
              <a:cs typeface="+mn-ea"/>
              <a:sym typeface="+mn-lt"/>
            </a:endParaRPr>
          </a:p>
          <a:p>
            <a:pPr algn="r" eaLnBrk="1" hangingPunct="1">
              <a:spcBef>
                <a:spcPct val="0"/>
              </a:spcBef>
              <a:buFontTx/>
              <a:buNone/>
            </a:pPr>
            <a:r>
              <a:rPr lang="zh-CN" altLang="en-US" sz="1500" b="1" dirty="0">
                <a:solidFill>
                  <a:schemeClr val="tx1"/>
                </a:solidFill>
                <a:latin typeface="+mn-lt"/>
                <a:ea typeface="+mn-ea"/>
                <a:cs typeface="+mn-ea"/>
                <a:sym typeface="+mn-lt"/>
              </a:rPr>
              <a:t>高效存取</a:t>
            </a:r>
            <a:endParaRPr lang="zh-CN" altLang="en-US" sz="1500" b="1" dirty="0">
              <a:solidFill>
                <a:schemeClr val="tx1"/>
              </a:solidFill>
              <a:latin typeface="+mn-lt"/>
              <a:ea typeface="+mn-ea"/>
              <a:cs typeface="+mn-ea"/>
              <a:sym typeface="+mn-lt"/>
            </a:endParaRPr>
          </a:p>
          <a:p>
            <a:pPr algn="r" eaLnBrk="1" hangingPunct="1">
              <a:spcBef>
                <a:spcPct val="0"/>
              </a:spcBef>
              <a:buFontTx/>
              <a:buNone/>
            </a:pPr>
            <a:r>
              <a:rPr lang="zh-CN" altLang="en-US" sz="1500" b="1" dirty="0">
                <a:solidFill>
                  <a:schemeClr val="tx1"/>
                </a:solidFill>
                <a:latin typeface="+mn-lt"/>
                <a:ea typeface="+mn-ea"/>
                <a:cs typeface="+mn-ea"/>
                <a:sym typeface="+mn-lt"/>
              </a:rPr>
              <a:t>离线训练</a:t>
            </a:r>
            <a:endParaRPr lang="zh-CN" altLang="en-US" sz="1500" b="1" dirty="0">
              <a:solidFill>
                <a:schemeClr val="tx1"/>
              </a:solidFill>
              <a:latin typeface="+mn-lt"/>
              <a:ea typeface="+mn-ea"/>
              <a:cs typeface="+mn-ea"/>
              <a:sym typeface="+mn-lt"/>
            </a:endParaRPr>
          </a:p>
        </p:txBody>
      </p:sp>
      <p:sp>
        <p:nvSpPr>
          <p:cNvPr id="87" name="TextBox 50"/>
          <p:cNvSpPr txBox="1">
            <a:spLocks noChangeArrowheads="1"/>
          </p:cNvSpPr>
          <p:nvPr/>
        </p:nvSpPr>
        <p:spPr bwMode="auto">
          <a:xfrm>
            <a:off x="2093595" y="3521710"/>
            <a:ext cx="1915795" cy="29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500" b="1">
                <a:solidFill>
                  <a:schemeClr val="tx1"/>
                </a:solidFill>
                <a:latin typeface="+mn-lt"/>
                <a:ea typeface="+mn-ea"/>
                <a:cs typeface="+mn-ea"/>
                <a:sym typeface="+mn-lt"/>
              </a:rPr>
              <a:t>数据安全传输</a:t>
            </a:r>
            <a:endParaRPr lang="zh-CN" altLang="en-US" sz="1500" b="1">
              <a:solidFill>
                <a:schemeClr val="tx1"/>
              </a:solidFill>
              <a:latin typeface="+mn-lt"/>
              <a:ea typeface="+mn-ea"/>
              <a:cs typeface="+mn-ea"/>
              <a:sym typeface="+mn-lt"/>
            </a:endParaRPr>
          </a:p>
        </p:txBody>
      </p:sp>
      <p:sp>
        <p:nvSpPr>
          <p:cNvPr id="89" name="TextBox 52"/>
          <p:cNvSpPr txBox="1">
            <a:spLocks noChangeArrowheads="1"/>
          </p:cNvSpPr>
          <p:nvPr/>
        </p:nvSpPr>
        <p:spPr bwMode="auto">
          <a:xfrm>
            <a:off x="4841875" y="3593465"/>
            <a:ext cx="1870710" cy="29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500" b="1" dirty="0">
                <a:solidFill>
                  <a:schemeClr val="tx1"/>
                </a:solidFill>
                <a:latin typeface="+mn-lt"/>
                <a:ea typeface="+mn-ea"/>
                <a:cs typeface="+mn-ea"/>
                <a:sym typeface="+mn-lt"/>
              </a:rPr>
              <a:t>远程监控</a:t>
            </a:r>
            <a:endParaRPr lang="zh-CN" altLang="en-US" sz="1500" b="1" dirty="0">
              <a:solidFill>
                <a:schemeClr val="tx1"/>
              </a:solidFill>
              <a:latin typeface="+mn-lt"/>
              <a:ea typeface="+mn-ea"/>
              <a:cs typeface="+mn-ea"/>
              <a:sym typeface="+mn-lt"/>
            </a:endParaRPr>
          </a:p>
        </p:txBody>
      </p:sp>
      <p:sp>
        <p:nvSpPr>
          <p:cNvPr id="26" name="TextBox 25"/>
          <p:cNvSpPr txBox="1"/>
          <p:nvPr/>
        </p:nvSpPr>
        <p:spPr>
          <a:xfrm>
            <a:off x="1050011" y="115799"/>
            <a:ext cx="1351280" cy="398780"/>
          </a:xfrm>
          <a:prstGeom prst="rect">
            <a:avLst/>
          </a:prstGeom>
          <a:noFill/>
        </p:spPr>
        <p:txBody>
          <a:bodyPr wrap="none" rtlCol="0">
            <a:spAutoFit/>
          </a:bodyPr>
          <a:p>
            <a:r>
              <a:rPr lang="zh-CN" altLang="en-US" sz="2000" b="1" spc="300" dirty="0" smtClean="0">
                <a:solidFill>
                  <a:srgbClr val="004080"/>
                </a:solidFill>
                <a:latin typeface="+mn-ea"/>
                <a:cs typeface="+mn-ea"/>
              </a:rPr>
              <a:t>研究背景</a:t>
            </a:r>
            <a:endParaRPr lang="zh-CN" altLang="en-US" sz="2000" b="1" spc="300" dirty="0">
              <a:solidFill>
                <a:srgbClr val="004080"/>
              </a:solidFill>
              <a:latin typeface="+mn-ea"/>
              <a:cs typeface="+mn-ea"/>
            </a:endParaRPr>
          </a:p>
        </p:txBody>
      </p:sp>
      <p:sp>
        <p:nvSpPr>
          <p:cNvPr id="27" name="TextBox 26"/>
          <p:cNvSpPr txBox="1"/>
          <p:nvPr/>
        </p:nvSpPr>
        <p:spPr>
          <a:xfrm>
            <a:off x="2568024" y="146240"/>
            <a:ext cx="2185663" cy="338554"/>
          </a:xfrm>
          <a:prstGeom prst="rect">
            <a:avLst/>
          </a:prstGeom>
          <a:noFill/>
        </p:spPr>
        <p:txBody>
          <a:bodyPr wrap="none" rtlCol="0">
            <a:spAutoFit/>
          </a:bodyPr>
          <a:p>
            <a:r>
              <a:rPr lang="en-US" altLang="zh-CN" sz="1600" b="1" dirty="0" smtClean="0">
                <a:solidFill>
                  <a:srgbClr val="004080"/>
                </a:solidFill>
                <a:latin typeface="+mn-ea"/>
                <a:cs typeface="+mn-ea"/>
              </a:rPr>
              <a:t>THE BACKGROUND</a:t>
            </a:r>
            <a:endParaRPr lang="zh-CN" altLang="en-US" sz="1600" b="1" dirty="0">
              <a:solidFill>
                <a:srgbClr val="004080"/>
              </a:solidFill>
              <a:latin typeface="+mn-ea"/>
              <a:cs typeface="+mn-ea"/>
            </a:endParaRPr>
          </a:p>
        </p:txBody>
      </p:sp>
      <p:cxnSp>
        <p:nvCxnSpPr>
          <p:cNvPr id="28" name="直接连接符 27"/>
          <p:cNvCxnSpPr/>
          <p:nvPr/>
        </p:nvCxnSpPr>
        <p:spPr>
          <a:xfrm>
            <a:off x="2467232" y="211738"/>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9"/>
                                        </p:tgtEl>
                                        <p:attrNameLst>
                                          <p:attrName>ppt_y</p:attrName>
                                        </p:attrNameLst>
                                      </p:cBhvr>
                                      <p:tavLst>
                                        <p:tav tm="0">
                                          <p:val>
                                            <p:strVal val="#ppt_y"/>
                                          </p:val>
                                        </p:tav>
                                        <p:tav tm="100000">
                                          <p:val>
                                            <p:strVal val="#ppt_y"/>
                                          </p:val>
                                        </p:tav>
                                      </p:tavLst>
                                    </p:anim>
                                    <p:anim calcmode="lin" valueType="num">
                                      <p:cBhvr>
                                        <p:cTn id="14"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9"/>
                                        </p:tgtEl>
                                      </p:cBhvr>
                                    </p:animEffect>
                                  </p:childTnLst>
                                </p:cTn>
                              </p:par>
                            </p:childTnLst>
                          </p:cTn>
                        </p:par>
                        <p:par>
                          <p:cTn id="17" fill="hold">
                            <p:stCondLst>
                              <p:cond delay="1399"/>
                            </p:stCondLst>
                            <p:childTnLst>
                              <p:par>
                                <p:cTn id="18" presetID="1" presetClass="entr" presetSubtype="0" fill="hold" nodeType="after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par>
                                <p:cTn id="26" presetID="56" presetClass="path" presetSubtype="0" accel="50000" decel="50000" fill="hold" nodeType="withEffect">
                                  <p:stCondLst>
                                    <p:cond delay="0"/>
                                  </p:stCondLst>
                                  <p:childTnLst>
                                    <p:animMotion origin="layout" path="M 1.46481E-6 -2.96296E-6 L -0.313 -0.10856 " pathEditMode="relative" rAng="0" ptsTypes="AA">
                                      <p:cBhvr>
                                        <p:cTn id="27" dur="1000" spd="-99900" fill="hold"/>
                                        <p:tgtEl>
                                          <p:spTgt spid="79"/>
                                        </p:tgtEl>
                                        <p:attrNameLst>
                                          <p:attrName>ppt_x</p:attrName>
                                          <p:attrName>ppt_y</p:attrName>
                                        </p:attrNameLst>
                                      </p:cBhvr>
                                      <p:rCtr x="-15500" y="-5300"/>
                                    </p:animMotion>
                                  </p:childTnLst>
                                </p:cTn>
                              </p:par>
                              <p:par>
                                <p:cTn id="28" presetID="56" presetClass="path" presetSubtype="0" accel="50000" decel="50000" fill="hold" nodeType="withEffect">
                                  <p:stCondLst>
                                    <p:cond delay="0"/>
                                  </p:stCondLst>
                                  <p:childTnLst>
                                    <p:animMotion origin="layout" path="M 1.67816E-7 4.81481E-6 L 0.30831 0.12546 " pathEditMode="relative" rAng="0" ptsTypes="AA">
                                      <p:cBhvr>
                                        <p:cTn id="29" dur="1000" spd="-99900" fill="hold"/>
                                        <p:tgtEl>
                                          <p:spTgt spid="70"/>
                                        </p:tgtEl>
                                        <p:attrNameLst>
                                          <p:attrName>ppt_x</p:attrName>
                                          <p:attrName>ppt_y</p:attrName>
                                        </p:attrNameLst>
                                      </p:cBhvr>
                                      <p:rCtr x="15400" y="6300"/>
                                    </p:animMotion>
                                  </p:childTnLst>
                                </p:cTn>
                              </p:par>
                              <p:par>
                                <p:cTn id="30" presetID="56" presetClass="path" presetSubtype="0" accel="50000" decel="50000" fill="hold" nodeType="withEffect">
                                  <p:stCondLst>
                                    <p:cond delay="0"/>
                                  </p:stCondLst>
                                  <p:childTnLst>
                                    <p:animMotion origin="layout" path="M -1.26838E-6 -4.81481E-6 L 0.30623 -0.10416 " pathEditMode="relative" rAng="0" ptsTypes="AA">
                                      <p:cBhvr>
                                        <p:cTn id="31" dur="1000" spd="-99900" fill="hold"/>
                                        <p:tgtEl>
                                          <p:spTgt spid="73"/>
                                        </p:tgtEl>
                                        <p:attrNameLst>
                                          <p:attrName>ppt_x</p:attrName>
                                          <p:attrName>ppt_y</p:attrName>
                                        </p:attrNameLst>
                                      </p:cBhvr>
                                      <p:rCtr x="15300" y="-5100"/>
                                    </p:animMotion>
                                  </p:childTnLst>
                                </p:cTn>
                              </p:par>
                              <p:par>
                                <p:cTn id="32" presetID="56" presetClass="path" presetSubtype="0" accel="50000" decel="50000" fill="hold" nodeType="withEffect">
                                  <p:stCondLst>
                                    <p:cond delay="0"/>
                                  </p:stCondLst>
                                  <p:childTnLst>
                                    <p:animMotion origin="layout" path="M 4.06791E-6 -4.81481E-6 L -0.30923 0.12084 " pathEditMode="relative" rAng="0" ptsTypes="AA">
                                      <p:cBhvr>
                                        <p:cTn id="33" dur="1000" spd="-99900" fill="hold"/>
                                        <p:tgtEl>
                                          <p:spTgt spid="76"/>
                                        </p:tgtEl>
                                        <p:attrNameLst>
                                          <p:attrName>ppt_x</p:attrName>
                                          <p:attrName>ppt_y</p:attrName>
                                        </p:attrNameLst>
                                      </p:cBhvr>
                                      <p:rCtr x="-15400" y="6000"/>
                                    </p:animMotion>
                                  </p:childTnLst>
                                </p:cTn>
                              </p:par>
                            </p:childTnLst>
                          </p:cTn>
                        </p:par>
                        <p:par>
                          <p:cTn id="34" fill="hold">
                            <p:stCondLst>
                              <p:cond delay="1399"/>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right)">
                                      <p:cBhvr>
                                        <p:cTn id="40" dur="500"/>
                                        <p:tgtEl>
                                          <p:spTgt spid="66"/>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right)">
                                      <p:cBhvr>
                                        <p:cTn id="43" dur="500"/>
                                        <p:tgtEl>
                                          <p:spTgt spid="6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par>
                          <p:cTn id="47" fill="hold">
                            <p:stCondLst>
                              <p:cond delay="1899"/>
                            </p:stCondLst>
                            <p:childTnLst>
                              <p:par>
                                <p:cTn id="48" presetID="47" presetClass="entr" presetSubtype="0" fill="hold" grpId="0"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1000"/>
                                        <p:tgtEl>
                                          <p:spTgt spid="82"/>
                                        </p:tgtEl>
                                      </p:cBhvr>
                                    </p:animEffect>
                                    <p:anim calcmode="lin" valueType="num">
                                      <p:cBhvr>
                                        <p:cTn id="51" dur="1000" fill="hold"/>
                                        <p:tgtEl>
                                          <p:spTgt spid="82"/>
                                        </p:tgtEl>
                                        <p:attrNameLst>
                                          <p:attrName>ppt_x</p:attrName>
                                        </p:attrNameLst>
                                      </p:cBhvr>
                                      <p:tavLst>
                                        <p:tav tm="0">
                                          <p:val>
                                            <p:strVal val="#ppt_x"/>
                                          </p:val>
                                        </p:tav>
                                        <p:tav tm="100000">
                                          <p:val>
                                            <p:strVal val="#ppt_x"/>
                                          </p:val>
                                        </p:tav>
                                      </p:tavLst>
                                    </p:anim>
                                    <p:anim calcmode="lin" valueType="num">
                                      <p:cBhvr>
                                        <p:cTn id="52" dur="1000" fill="hold"/>
                                        <p:tgtEl>
                                          <p:spTgt spid="8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1000"/>
                                        <p:tgtEl>
                                          <p:spTgt spid="84"/>
                                        </p:tgtEl>
                                      </p:cBhvr>
                                    </p:animEffect>
                                    <p:anim calcmode="lin" valueType="num">
                                      <p:cBhvr>
                                        <p:cTn id="56" dur="1000" fill="hold"/>
                                        <p:tgtEl>
                                          <p:spTgt spid="84"/>
                                        </p:tgtEl>
                                        <p:attrNameLst>
                                          <p:attrName>ppt_x</p:attrName>
                                        </p:attrNameLst>
                                      </p:cBhvr>
                                      <p:tavLst>
                                        <p:tav tm="0">
                                          <p:val>
                                            <p:strVal val="#ppt_x"/>
                                          </p:val>
                                        </p:tav>
                                        <p:tav tm="100000">
                                          <p:val>
                                            <p:strVal val="#ppt_x"/>
                                          </p:val>
                                        </p:tav>
                                      </p:tavLst>
                                    </p:anim>
                                    <p:anim calcmode="lin" valueType="num">
                                      <p:cBhvr>
                                        <p:cTn id="57" dur="1000" fill="hold"/>
                                        <p:tgtEl>
                                          <p:spTgt spid="8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1000"/>
                                        <p:tgtEl>
                                          <p:spTgt spid="89"/>
                                        </p:tgtEl>
                                      </p:cBhvr>
                                    </p:animEffect>
                                    <p:anim calcmode="lin" valueType="num">
                                      <p:cBhvr>
                                        <p:cTn id="61" dur="1000" fill="hold"/>
                                        <p:tgtEl>
                                          <p:spTgt spid="89"/>
                                        </p:tgtEl>
                                        <p:attrNameLst>
                                          <p:attrName>ppt_x</p:attrName>
                                        </p:attrNameLst>
                                      </p:cBhvr>
                                      <p:tavLst>
                                        <p:tav tm="0">
                                          <p:val>
                                            <p:strVal val="#ppt_x"/>
                                          </p:val>
                                        </p:tav>
                                        <p:tav tm="100000">
                                          <p:val>
                                            <p:strVal val="#ppt_x"/>
                                          </p:val>
                                        </p:tav>
                                      </p:tavLst>
                                    </p:anim>
                                    <p:anim calcmode="lin" valueType="num">
                                      <p:cBhvr>
                                        <p:cTn id="62" dur="1000" fill="hold"/>
                                        <p:tgtEl>
                                          <p:spTgt spid="8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1000"/>
                                        <p:tgtEl>
                                          <p:spTgt spid="87"/>
                                        </p:tgtEl>
                                      </p:cBhvr>
                                    </p:animEffect>
                                    <p:anim calcmode="lin" valueType="num">
                                      <p:cBhvr>
                                        <p:cTn id="66" dur="1000" fill="hold"/>
                                        <p:tgtEl>
                                          <p:spTgt spid="87"/>
                                        </p:tgtEl>
                                        <p:attrNameLst>
                                          <p:attrName>ppt_x</p:attrName>
                                        </p:attrNameLst>
                                      </p:cBhvr>
                                      <p:tavLst>
                                        <p:tav tm="0">
                                          <p:val>
                                            <p:strVal val="#ppt_x"/>
                                          </p:val>
                                        </p:tav>
                                        <p:tav tm="100000">
                                          <p:val>
                                            <p:strVal val="#ppt_x"/>
                                          </p:val>
                                        </p:tav>
                                      </p:tavLst>
                                    </p:anim>
                                    <p:anim calcmode="lin" valueType="num">
                                      <p:cBhvr>
                                        <p:cTn id="67" dur="1000" fill="hold"/>
                                        <p:tgtEl>
                                          <p:spTgt spid="87"/>
                                        </p:tgtEl>
                                        <p:attrNameLst>
                                          <p:attrName>ppt_y</p:attrName>
                                        </p:attrNameLst>
                                      </p:cBhvr>
                                      <p:tavLst>
                                        <p:tav tm="0">
                                          <p:val>
                                            <p:strVal val="#ppt_y+.1"/>
                                          </p:val>
                                        </p:tav>
                                        <p:tav tm="100000">
                                          <p:val>
                                            <p:strVal val="#ppt_y"/>
                                          </p:val>
                                        </p:tav>
                                      </p:tavLst>
                                    </p:anim>
                                  </p:childTnLst>
                                </p:cTn>
                              </p:par>
                            </p:childTnLst>
                          </p:cTn>
                        </p:par>
                        <p:par>
                          <p:cTn id="68" fill="hold">
                            <p:stCondLst>
                              <p:cond delay="2899"/>
                            </p:stCondLst>
                            <p:childTnLst>
                              <p:par>
                                <p:cTn id="69" presetID="12" presetClass="entr" presetSubtype="8"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ppt_x</p:attrName>
                                        </p:attrNameLst>
                                      </p:cBhvr>
                                      <p:tavLst>
                                        <p:tav tm="0">
                                          <p:val>
                                            <p:strVal val="#ppt_x-#ppt_w*1.125000"/>
                                          </p:val>
                                        </p:tav>
                                        <p:tav tm="100000">
                                          <p:val>
                                            <p:strVal val="#ppt_x"/>
                                          </p:val>
                                        </p:tav>
                                      </p:tavLst>
                                    </p:anim>
                                    <p:animEffect transition="in" filter="wipe(right)">
                                      <p:cBhvr>
                                        <p:cTn id="72" dur="500"/>
                                        <p:tgtEl>
                                          <p:spTgt spid="26"/>
                                        </p:tgtEl>
                                      </p:cBhvr>
                                    </p:animEffect>
                                  </p:childTnLst>
                                </p:cTn>
                              </p:par>
                              <p:par>
                                <p:cTn id="73" presetID="12" presetClass="entr" presetSubtype="8"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ppt_x</p:attrName>
                                        </p:attrNameLst>
                                      </p:cBhvr>
                                      <p:tavLst>
                                        <p:tav tm="0">
                                          <p:val>
                                            <p:strVal val="#ppt_x-#ppt_w*1.125000"/>
                                          </p:val>
                                        </p:tav>
                                        <p:tav tm="100000">
                                          <p:val>
                                            <p:strVal val="#ppt_x"/>
                                          </p:val>
                                        </p:tav>
                                      </p:tavLst>
                                    </p:anim>
                                    <p:animEffect transition="in" filter="wipe(right)">
                                      <p:cBhvr>
                                        <p:cTn id="76" dur="500"/>
                                        <p:tgtEl>
                                          <p:spTgt spid="28"/>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p:tgtEl>
                                          <p:spTgt spid="27"/>
                                        </p:tgtEl>
                                        <p:attrNameLst>
                                          <p:attrName>ppt_x</p:attrName>
                                        </p:attrNameLst>
                                      </p:cBhvr>
                                      <p:tavLst>
                                        <p:tav tm="0">
                                          <p:val>
                                            <p:strVal val="#ppt_x-#ppt_w*1.125000"/>
                                          </p:val>
                                        </p:tav>
                                        <p:tav tm="100000">
                                          <p:val>
                                            <p:strVal val="#ppt_x"/>
                                          </p:val>
                                        </p:tav>
                                      </p:tavLst>
                                    </p:anim>
                                    <p:animEffect transition="in" filter="wipe(right)">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autoUpdateAnimBg="0"/>
      <p:bldP spid="65" grpId="0" animBg="1"/>
      <p:bldP spid="66" grpId="0" animBg="1"/>
      <p:bldP spid="67" grpId="0" animBg="1"/>
      <p:bldP spid="68" grpId="0" animBg="1"/>
      <p:bldP spid="69" grpId="0"/>
      <p:bldP spid="82" grpId="0" autoUpdateAnimBg="0"/>
      <p:bldP spid="84" grpId="0" autoUpdateAnimBg="0"/>
      <p:bldP spid="87" grpId="0" autoUpdateAnimBg="0"/>
      <p:bldP spid="89" grpId="0" autoUpdateAnimBg="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3"/>
          <p:cNvGrpSpPr/>
          <p:nvPr/>
        </p:nvGrpSpPr>
        <p:grpSpPr bwMode="auto">
          <a:xfrm>
            <a:off x="614533" y="1330142"/>
            <a:ext cx="4376369" cy="2891359"/>
            <a:chOff x="0" y="0"/>
            <a:chExt cx="5166566" cy="3409678"/>
          </a:xfrm>
          <a:noFill/>
        </p:grpSpPr>
        <p:sp>
          <p:nvSpPr>
            <p:cNvPr id="54"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grpFill/>
            <a:ln w="25400" cap="flat" cmpd="sng">
              <a:solidFill>
                <a:srgbClr val="004080"/>
              </a:solidFill>
              <a:prstDash val="sysDash"/>
              <a:round/>
              <a:tailEnd type="triangle" w="lg" len="lg"/>
            </a:ln>
          </p:spPr>
          <p:txBody>
            <a:bodyPr lIns="51435" tIns="25718" rIns="51435" bIns="25718" anchor="ctr"/>
            <a:lstStyle/>
            <a:p>
              <a:endParaRPr lang="zh-CN" altLang="en-US" sz="1015">
                <a:solidFill>
                  <a:schemeClr val="bg1"/>
                </a:solidFill>
                <a:cs typeface="+mn-ea"/>
                <a:sym typeface="+mn-lt"/>
              </a:endParaRPr>
            </a:p>
          </p:txBody>
        </p:sp>
        <p:sp>
          <p:nvSpPr>
            <p:cNvPr id="55"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4080"/>
              </a:solidFill>
              <a:prstDash val="sysDash"/>
              <a:round/>
            </a:ln>
          </p:spPr>
          <p:txBody>
            <a:bodyPr lIns="51435" tIns="25718" rIns="51435" bIns="25718" anchor="ctr"/>
            <a:lstStyle/>
            <a:p>
              <a:endParaRPr lang="zh-CN" altLang="en-US" sz="1015">
                <a:solidFill>
                  <a:schemeClr val="bg1"/>
                </a:solidFill>
                <a:cs typeface="+mn-ea"/>
                <a:sym typeface="+mn-lt"/>
              </a:endParaRPr>
            </a:p>
          </p:txBody>
        </p:sp>
        <p:sp>
          <p:nvSpPr>
            <p:cNvPr id="56"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4080"/>
              </a:solidFill>
              <a:prstDash val="sysDash"/>
              <a:round/>
            </a:ln>
          </p:spPr>
          <p:txBody>
            <a:bodyPr lIns="51435" tIns="25718" rIns="51435" bIns="25718" anchor="ctr"/>
            <a:lstStyle/>
            <a:p>
              <a:endParaRPr lang="zh-CN" altLang="en-US" sz="1015">
                <a:solidFill>
                  <a:schemeClr val="bg1"/>
                </a:solidFill>
                <a:cs typeface="+mn-ea"/>
                <a:sym typeface="+mn-lt"/>
              </a:endParaRPr>
            </a:p>
          </p:txBody>
        </p:sp>
        <p:sp>
          <p:nvSpPr>
            <p:cNvPr id="57"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grpFill/>
            <a:ln w="25400" cap="flat" cmpd="sng">
              <a:solidFill>
                <a:srgbClr val="004080"/>
              </a:solidFill>
              <a:prstDash val="sysDash"/>
              <a:round/>
            </a:ln>
          </p:spPr>
          <p:txBody>
            <a:bodyPr lIns="51435" tIns="25718" rIns="51435" bIns="25718" anchor="ctr"/>
            <a:lstStyle/>
            <a:p>
              <a:endParaRPr lang="zh-CN" altLang="en-US" sz="1015">
                <a:solidFill>
                  <a:schemeClr val="bg1"/>
                </a:solidFill>
                <a:cs typeface="+mn-ea"/>
                <a:sym typeface="+mn-lt"/>
              </a:endParaRPr>
            </a:p>
          </p:txBody>
        </p:sp>
      </p:grpSp>
      <p:sp>
        <p:nvSpPr>
          <p:cNvPr id="58" name="KSO_GN4"/>
          <p:cNvSpPr>
            <a:spLocks noChangeArrowheads="1"/>
          </p:cNvSpPr>
          <p:nvPr/>
        </p:nvSpPr>
        <p:spPr bwMode="auto">
          <a:xfrm>
            <a:off x="726321" y="1446797"/>
            <a:ext cx="1663733" cy="1665299"/>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sz="2400" b="1" dirty="0">
                <a:solidFill>
                  <a:schemeClr val="bg1"/>
                </a:solidFill>
                <a:cs typeface="+mn-ea"/>
                <a:sym typeface="+mn-lt"/>
              </a:rPr>
              <a:t>04</a:t>
            </a:r>
            <a:endParaRPr lang="en-US" altLang="zh-CN" sz="2400" b="1" dirty="0">
              <a:solidFill>
                <a:schemeClr val="bg1"/>
              </a:solidFill>
              <a:cs typeface="+mn-ea"/>
              <a:sym typeface="+mn-lt"/>
            </a:endParaRPr>
          </a:p>
        </p:txBody>
      </p:sp>
      <p:sp>
        <p:nvSpPr>
          <p:cNvPr id="59" name="KSO_GN3"/>
          <p:cNvSpPr>
            <a:spLocks noChangeArrowheads="1"/>
          </p:cNvSpPr>
          <p:nvPr/>
        </p:nvSpPr>
        <p:spPr bwMode="auto">
          <a:xfrm>
            <a:off x="2258050" y="2666905"/>
            <a:ext cx="1177339" cy="1178446"/>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sz="2400" b="1" dirty="0">
                <a:solidFill>
                  <a:schemeClr val="bg1"/>
                </a:solidFill>
                <a:cs typeface="+mn-ea"/>
                <a:sym typeface="+mn-lt"/>
              </a:rPr>
              <a:t>03</a:t>
            </a:r>
            <a:endParaRPr lang="en-US" altLang="zh-CN" sz="2400" b="1" dirty="0">
              <a:solidFill>
                <a:schemeClr val="bg1"/>
              </a:solidFill>
              <a:cs typeface="+mn-ea"/>
              <a:sym typeface="+mn-lt"/>
            </a:endParaRPr>
          </a:p>
        </p:txBody>
      </p:sp>
      <p:sp>
        <p:nvSpPr>
          <p:cNvPr id="60" name="KSO_GN2"/>
          <p:cNvSpPr>
            <a:spLocks noChangeArrowheads="1"/>
          </p:cNvSpPr>
          <p:nvPr/>
        </p:nvSpPr>
        <p:spPr bwMode="auto">
          <a:xfrm rot="10800000" flipV="1">
            <a:off x="3479390" y="3318025"/>
            <a:ext cx="839597" cy="840387"/>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sz="2400" b="1">
                <a:solidFill>
                  <a:schemeClr val="bg1"/>
                </a:solidFill>
                <a:cs typeface="+mn-ea"/>
                <a:sym typeface="+mn-lt"/>
              </a:rPr>
              <a:t>02</a:t>
            </a:r>
            <a:endParaRPr lang="en-US" altLang="zh-CN" sz="2400" b="1">
              <a:solidFill>
                <a:schemeClr val="bg1"/>
              </a:solidFill>
              <a:cs typeface="+mn-ea"/>
              <a:sym typeface="+mn-lt"/>
            </a:endParaRPr>
          </a:p>
        </p:txBody>
      </p:sp>
      <p:sp>
        <p:nvSpPr>
          <p:cNvPr id="61" name="KSO_GN1"/>
          <p:cNvSpPr>
            <a:spLocks noChangeArrowheads="1"/>
          </p:cNvSpPr>
          <p:nvPr/>
        </p:nvSpPr>
        <p:spPr bwMode="auto">
          <a:xfrm>
            <a:off x="4279742" y="3935817"/>
            <a:ext cx="579155" cy="579700"/>
          </a:xfrm>
          <a:prstGeom prst="ellipse">
            <a:avLst/>
          </a:prstGeom>
          <a:solidFill>
            <a:srgbClr val="004080"/>
          </a:solidFill>
          <a:ln w="12700" cap="flat" cmpd="sng" algn="ctr">
            <a:noFill/>
            <a:prstDash val="solid"/>
            <a:miter lim="800000"/>
          </a:ln>
          <a:effectLst/>
        </p:spPr>
        <p:txBody>
          <a:bodyPr lIns="68519" tIns="34259" rIns="68519" bIns="34259" rtlCol="0" anchor="ctr"/>
          <a:lstStyle/>
          <a:p>
            <a:pPr algn="ctr"/>
            <a:r>
              <a:rPr lang="en-US" altLang="zh-CN" b="1" dirty="0">
                <a:solidFill>
                  <a:schemeClr val="bg1"/>
                </a:solidFill>
                <a:cs typeface="+mn-ea"/>
                <a:sym typeface="+mn-lt"/>
              </a:rPr>
              <a:t>01</a:t>
            </a:r>
            <a:endParaRPr lang="en-US" altLang="zh-CN" b="1" dirty="0">
              <a:solidFill>
                <a:schemeClr val="bg1"/>
              </a:solidFill>
              <a:cs typeface="+mn-ea"/>
              <a:sym typeface="+mn-lt"/>
            </a:endParaRPr>
          </a:p>
        </p:txBody>
      </p:sp>
      <p:sp>
        <p:nvSpPr>
          <p:cNvPr id="62" name="文本框 11"/>
          <p:cNvSpPr txBox="1">
            <a:spLocks noChangeArrowheads="1"/>
          </p:cNvSpPr>
          <p:nvPr/>
        </p:nvSpPr>
        <p:spPr bwMode="auto">
          <a:xfrm>
            <a:off x="2661285" y="1500505"/>
            <a:ext cx="31775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eaLnBrk="1" hangingPunct="1">
              <a:lnSpc>
                <a:spcPct val="130000"/>
              </a:lnSpc>
            </a:pPr>
            <a:r>
              <a:rPr lang="zh-CN" altLang="en-US" sz="1600" dirty="0">
                <a:solidFill>
                  <a:schemeClr val="tx2"/>
                </a:solidFill>
                <a:latin typeface="+mn-lt"/>
                <a:ea typeface="+mn-ea"/>
                <a:cs typeface="+mn-ea"/>
                <a:sym typeface="+mn-lt"/>
              </a:rPr>
              <a:t>集群与优化分析</a:t>
            </a:r>
            <a:endParaRPr lang="zh-CN" altLang="en-US" sz="1600" dirty="0">
              <a:solidFill>
                <a:schemeClr val="tx2"/>
              </a:solidFill>
              <a:latin typeface="+mn-lt"/>
              <a:ea typeface="+mn-ea"/>
              <a:cs typeface="+mn-ea"/>
              <a:sym typeface="+mn-lt"/>
            </a:endParaRPr>
          </a:p>
          <a:p>
            <a:pPr algn="just" eaLnBrk="1" hangingPunct="1">
              <a:lnSpc>
                <a:spcPct val="130000"/>
              </a:lnSpc>
            </a:pPr>
            <a:r>
              <a:rPr lang="zh-CN" altLang="en-US" sz="1600" dirty="0">
                <a:solidFill>
                  <a:schemeClr val="tx2"/>
                </a:solidFill>
                <a:latin typeface="+mn-lt"/>
                <a:ea typeface="+mn-ea"/>
                <a:cs typeface="+mn-ea"/>
                <a:sym typeface="+mn-lt"/>
              </a:rPr>
              <a:t>数据采集与管理系统实验测试</a:t>
            </a:r>
            <a:endParaRPr lang="zh-CN" altLang="en-US" sz="1600" dirty="0">
              <a:solidFill>
                <a:schemeClr val="tx2"/>
              </a:solidFill>
              <a:latin typeface="+mn-lt"/>
              <a:ea typeface="+mn-ea"/>
              <a:cs typeface="+mn-ea"/>
              <a:sym typeface="+mn-lt"/>
            </a:endParaRPr>
          </a:p>
        </p:txBody>
      </p:sp>
      <p:sp>
        <p:nvSpPr>
          <p:cNvPr id="63" name="文本框 12"/>
          <p:cNvSpPr txBox="1">
            <a:spLocks noChangeArrowheads="1"/>
          </p:cNvSpPr>
          <p:nvPr/>
        </p:nvSpPr>
        <p:spPr bwMode="auto">
          <a:xfrm>
            <a:off x="3888292" y="3263977"/>
            <a:ext cx="3932435" cy="38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r" eaLnBrk="1" hangingPunct="1">
              <a:lnSpc>
                <a:spcPct val="130000"/>
              </a:lnSpc>
            </a:pPr>
            <a:r>
              <a:rPr lang="zh-CN" altLang="en-US" sz="1600" dirty="0">
                <a:solidFill>
                  <a:schemeClr val="tx2"/>
                </a:solidFill>
                <a:latin typeface="+mn-lt"/>
                <a:ea typeface="+mn-ea"/>
                <a:cs typeface="+mn-ea"/>
                <a:sym typeface="+mn-lt"/>
              </a:rPr>
              <a:t>研究和部署</a:t>
            </a:r>
            <a:r>
              <a:rPr lang="en-US" altLang="zh-CN" sz="1600" dirty="0">
                <a:solidFill>
                  <a:schemeClr val="tx2"/>
                </a:solidFill>
                <a:latin typeface="+mn-lt"/>
                <a:ea typeface="+mn-ea"/>
                <a:cs typeface="+mn-ea"/>
                <a:sym typeface="+mn-lt"/>
              </a:rPr>
              <a:t>OPC UA</a:t>
            </a:r>
            <a:r>
              <a:rPr lang="zh-CN" altLang="en-US" sz="1600" dirty="0">
                <a:solidFill>
                  <a:schemeClr val="tx2"/>
                </a:solidFill>
                <a:latin typeface="+mn-lt"/>
                <a:ea typeface="+mn-ea"/>
                <a:cs typeface="+mn-ea"/>
                <a:sym typeface="+mn-lt"/>
              </a:rPr>
              <a:t>安全策略</a:t>
            </a:r>
            <a:endParaRPr lang="zh-CN" altLang="en-US" sz="1600" dirty="0">
              <a:solidFill>
                <a:schemeClr val="tx2"/>
              </a:solidFill>
              <a:latin typeface="+mn-lt"/>
              <a:ea typeface="+mn-ea"/>
              <a:cs typeface="+mn-ea"/>
              <a:sym typeface="+mn-lt"/>
            </a:endParaRPr>
          </a:p>
        </p:txBody>
      </p:sp>
      <p:sp>
        <p:nvSpPr>
          <p:cNvPr id="64" name="文本框 13"/>
          <p:cNvSpPr txBox="1">
            <a:spLocks noChangeArrowheads="1"/>
          </p:cNvSpPr>
          <p:nvPr/>
        </p:nvSpPr>
        <p:spPr bwMode="auto">
          <a:xfrm>
            <a:off x="3726815" y="2218690"/>
            <a:ext cx="33788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r">
              <a:lnSpc>
                <a:spcPct val="130000"/>
              </a:lnSpc>
            </a:pPr>
            <a:r>
              <a:rPr lang="zh-CN" altLang="en-US" sz="1600" dirty="0">
                <a:solidFill>
                  <a:schemeClr val="tx2"/>
                </a:solidFill>
                <a:latin typeface="+mn-lt"/>
                <a:ea typeface="+mn-ea"/>
                <a:cs typeface="+mn-ea"/>
                <a:sym typeface="+mn-lt"/>
              </a:rPr>
              <a:t>设计并实现支持高效存储和</a:t>
            </a:r>
            <a:endParaRPr lang="zh-CN" altLang="en-US" sz="1600" dirty="0">
              <a:solidFill>
                <a:schemeClr val="tx2"/>
              </a:solidFill>
              <a:latin typeface="+mn-lt"/>
              <a:ea typeface="+mn-ea"/>
              <a:cs typeface="+mn-ea"/>
              <a:sym typeface="+mn-lt"/>
            </a:endParaRPr>
          </a:p>
          <a:p>
            <a:pPr algn="r">
              <a:lnSpc>
                <a:spcPct val="130000"/>
              </a:lnSpc>
            </a:pPr>
            <a:r>
              <a:rPr lang="zh-CN" altLang="en-US" sz="1600" dirty="0">
                <a:solidFill>
                  <a:schemeClr val="tx2"/>
                </a:solidFill>
                <a:latin typeface="+mn-lt"/>
                <a:ea typeface="+mn-ea"/>
                <a:cs typeface="+mn-ea"/>
                <a:sym typeface="+mn-lt"/>
              </a:rPr>
              <a:t>远程访问的数据库存储系统</a:t>
            </a:r>
            <a:endParaRPr lang="zh-CN" altLang="en-US" sz="1600" dirty="0">
              <a:solidFill>
                <a:schemeClr val="tx2"/>
              </a:solidFill>
              <a:latin typeface="+mn-lt"/>
              <a:ea typeface="+mn-ea"/>
              <a:cs typeface="+mn-ea"/>
              <a:sym typeface="+mn-lt"/>
            </a:endParaRPr>
          </a:p>
        </p:txBody>
      </p:sp>
      <p:sp>
        <p:nvSpPr>
          <p:cNvPr id="65" name="文本框 14"/>
          <p:cNvSpPr txBox="1">
            <a:spLocks noChangeArrowheads="1"/>
          </p:cNvSpPr>
          <p:nvPr/>
        </p:nvSpPr>
        <p:spPr bwMode="auto">
          <a:xfrm>
            <a:off x="5097145" y="3872230"/>
            <a:ext cx="285432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9" tIns="34259" rIns="68519" bIns="34259">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r">
              <a:lnSpc>
                <a:spcPct val="130000"/>
              </a:lnSpc>
            </a:pPr>
            <a:r>
              <a:rPr lang="zh-CN" altLang="en-US" sz="1600" dirty="0">
                <a:solidFill>
                  <a:schemeClr val="tx2"/>
                </a:solidFill>
                <a:latin typeface="+mn-lt"/>
                <a:ea typeface="+mn-ea"/>
                <a:cs typeface="+mn-ea"/>
                <a:sym typeface="+mn-lt"/>
              </a:rPr>
              <a:t>搭建</a:t>
            </a:r>
            <a:r>
              <a:rPr lang="en-US" altLang="zh-CN" sz="1600" dirty="0">
                <a:solidFill>
                  <a:schemeClr val="tx2"/>
                </a:solidFill>
                <a:latin typeface="+mn-lt"/>
                <a:ea typeface="+mn-ea"/>
                <a:cs typeface="+mn-ea"/>
                <a:sym typeface="+mn-lt"/>
              </a:rPr>
              <a:t>OPC UA</a:t>
            </a:r>
            <a:r>
              <a:rPr lang="zh-CN" altLang="en-US" sz="1600" dirty="0">
                <a:solidFill>
                  <a:schemeClr val="tx2"/>
                </a:solidFill>
                <a:latin typeface="+mn-lt"/>
                <a:ea typeface="+mn-ea"/>
                <a:cs typeface="+mn-ea"/>
                <a:sym typeface="+mn-lt"/>
              </a:rPr>
              <a:t>客户端</a:t>
            </a:r>
            <a:endParaRPr lang="zh-CN" altLang="en-US" sz="1600" dirty="0">
              <a:solidFill>
                <a:schemeClr val="tx2"/>
              </a:solidFill>
              <a:latin typeface="+mn-lt"/>
              <a:ea typeface="+mn-ea"/>
              <a:cs typeface="+mn-ea"/>
              <a:sym typeface="+mn-lt"/>
            </a:endParaRPr>
          </a:p>
          <a:p>
            <a:pPr algn="r">
              <a:lnSpc>
                <a:spcPct val="130000"/>
              </a:lnSpc>
            </a:pPr>
            <a:r>
              <a:rPr lang="zh-CN" altLang="en-US" sz="1600" dirty="0">
                <a:solidFill>
                  <a:schemeClr val="tx2"/>
                </a:solidFill>
                <a:latin typeface="+mn-lt"/>
                <a:ea typeface="+mn-ea"/>
                <a:cs typeface="+mn-ea"/>
                <a:sym typeface="+mn-lt"/>
              </a:rPr>
              <a:t>集成多协议服务器</a:t>
            </a:r>
            <a:endParaRPr lang="zh-CN" altLang="en-US" sz="1600" dirty="0">
              <a:solidFill>
                <a:schemeClr val="tx2"/>
              </a:solidFill>
              <a:latin typeface="+mn-lt"/>
              <a:ea typeface="+mn-ea"/>
              <a:cs typeface="+mn-ea"/>
              <a:sym typeface="+mn-lt"/>
            </a:endParaRPr>
          </a:p>
        </p:txBody>
      </p:sp>
      <p:sp>
        <p:nvSpPr>
          <p:cNvPr id="2" name="TextBox 25"/>
          <p:cNvSpPr txBox="1"/>
          <p:nvPr/>
        </p:nvSpPr>
        <p:spPr>
          <a:xfrm>
            <a:off x="997414" y="99017"/>
            <a:ext cx="1351280" cy="398780"/>
          </a:xfrm>
          <a:prstGeom prst="rect">
            <a:avLst/>
          </a:prstGeom>
          <a:noFill/>
        </p:spPr>
        <p:txBody>
          <a:bodyPr wrap="none" rtlCol="0">
            <a:spAutoFit/>
          </a:bodyPr>
          <a:lstStyle/>
          <a:p>
            <a:r>
              <a:rPr lang="zh-CN" altLang="en-US" sz="2000" b="1" spc="300" dirty="0" smtClean="0">
                <a:solidFill>
                  <a:srgbClr val="004080"/>
                </a:solidFill>
                <a:latin typeface="+mn-ea"/>
                <a:cs typeface="+mn-ea"/>
              </a:rPr>
              <a:t>研究任务</a:t>
            </a:r>
            <a:endParaRPr lang="zh-CN" altLang="en-US" sz="2000" b="1" spc="300" dirty="0">
              <a:solidFill>
                <a:srgbClr val="004080"/>
              </a:solidFill>
              <a:latin typeface="+mn-ea"/>
              <a:cs typeface="+mn-ea"/>
            </a:endParaRPr>
          </a:p>
        </p:txBody>
      </p:sp>
      <p:sp>
        <p:nvSpPr>
          <p:cNvPr id="3" name="TextBox 26"/>
          <p:cNvSpPr txBox="1"/>
          <p:nvPr/>
        </p:nvSpPr>
        <p:spPr>
          <a:xfrm>
            <a:off x="2472388" y="129458"/>
            <a:ext cx="1710055" cy="337185"/>
          </a:xfrm>
          <a:prstGeom prst="rect">
            <a:avLst/>
          </a:prstGeom>
          <a:noFill/>
        </p:spPr>
        <p:txBody>
          <a:bodyPr wrap="none" rtlCol="0">
            <a:spAutoFit/>
          </a:bodyPr>
          <a:lstStyle/>
          <a:p>
            <a:pPr algn="l"/>
            <a:r>
              <a:rPr lang="en-US" sz="1600" b="1" dirty="0" smtClean="0">
                <a:solidFill>
                  <a:srgbClr val="004080"/>
                </a:solidFill>
                <a:latin typeface="+mn-ea"/>
                <a:cs typeface="+mn-ea"/>
                <a:sym typeface="+mn-ea"/>
              </a:rPr>
              <a:t>RESERCH TASK</a:t>
            </a:r>
            <a:endParaRPr lang="en-US" sz="1600" b="1" dirty="0">
              <a:solidFill>
                <a:srgbClr val="004080"/>
              </a:solidFill>
              <a:latin typeface="+mn-ea"/>
              <a:cs typeface="+mn-ea"/>
            </a:endParaRPr>
          </a:p>
        </p:txBody>
      </p:sp>
      <p:cxnSp>
        <p:nvCxnSpPr>
          <p:cNvPr id="4" name="直接连接符 3"/>
          <p:cNvCxnSpPr/>
          <p:nvPr/>
        </p:nvCxnSpPr>
        <p:spPr>
          <a:xfrm>
            <a:off x="2414000" y="194321"/>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22" name="Freeform 29"/>
          <p:cNvSpPr>
            <a:spLocks noChangeAspect="1" noEditPoints="1"/>
          </p:cNvSpPr>
          <p:nvPr/>
        </p:nvSpPr>
        <p:spPr bwMode="auto">
          <a:xfrm>
            <a:off x="997493" y="4029739"/>
            <a:ext cx="541420" cy="486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tx1">
              <a:lumMod val="65000"/>
              <a:lumOff val="35000"/>
            </a:schemeClr>
          </a:solidFill>
          <a:ln w="12700">
            <a:solidFill>
              <a:schemeClr val="tx1">
                <a:lumMod val="75000"/>
                <a:lumOff val="25000"/>
              </a:schemeClr>
            </a:solidFill>
          </a:ln>
          <a:effectLst>
            <a:innerShdw blurRad="63500" dist="50800" dir="13500000">
              <a:prstClr val="black">
                <a:alpha val="50000"/>
              </a:prstClr>
            </a:innerShdw>
          </a:effectLst>
        </p:spPr>
        <p:txBody>
          <a:bodyPr vert="horz" wrap="square" lIns="68580" tIns="34290" rIns="68580" bIns="34290" numCol="1" anchor="t" anchorCtr="0" compatLnSpc="1"/>
          <a:p>
            <a:endParaRPr lang="zh-CN" altLang="en-US" sz="1015">
              <a:cs typeface="+mn-ea"/>
            </a:endParaRPr>
          </a:p>
        </p:txBody>
      </p:sp>
      <p:sp>
        <p:nvSpPr>
          <p:cNvPr id="38" name="文本框 37"/>
          <p:cNvSpPr txBox="1"/>
          <p:nvPr/>
        </p:nvSpPr>
        <p:spPr>
          <a:xfrm>
            <a:off x="1388110" y="4029710"/>
            <a:ext cx="1716405" cy="553085"/>
          </a:xfrm>
          <a:prstGeom prst="rect">
            <a:avLst/>
          </a:prstGeom>
          <a:noFill/>
        </p:spPr>
        <p:txBody>
          <a:bodyPr wrap="square" rtlCol="0">
            <a:spAutoFit/>
          </a:bodyPr>
          <a:p>
            <a:pPr algn="ctr"/>
            <a:r>
              <a:rPr lang="zh-CN" sz="1500" dirty="0">
                <a:latin typeface="+mn-ea"/>
                <a:cs typeface="+mn-ea"/>
              </a:rPr>
              <a:t>工业数据采集</a:t>
            </a:r>
            <a:endParaRPr lang="zh-CN" sz="1500" dirty="0">
              <a:latin typeface="+mn-ea"/>
              <a:cs typeface="+mn-ea"/>
            </a:endParaRPr>
          </a:p>
          <a:p>
            <a:pPr algn="ctr"/>
            <a:r>
              <a:rPr lang="zh-CN" sz="1500" dirty="0">
                <a:latin typeface="+mn-ea"/>
                <a:cs typeface="+mn-ea"/>
              </a:rPr>
              <a:t>与管理系统</a:t>
            </a:r>
            <a:endParaRPr lang="zh-CN" sz="1500" dirty="0">
              <a:latin typeface="+mn-ea"/>
              <a:cs typeface="+mn-ea"/>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righ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2750"/>
                                        <p:tgtEl>
                                          <p:spTgt spid="5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41" presetClass="entr" presetSubtype="0" fill="hold" grpId="0" nodeType="clickEffect">
                                  <p:stCondLst>
                                    <p:cond delay="0"/>
                                  </p:stCondLst>
                                  <p:iterate type="lt">
                                    <p:tmPct val="10000"/>
                                  </p:iterate>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62"/>
                                        </p:tgtEl>
                                        <p:attrNameLst>
                                          <p:attrName>ppt_y</p:attrName>
                                        </p:attrNameLst>
                                      </p:cBhvr>
                                      <p:tavLst>
                                        <p:tav tm="0">
                                          <p:val>
                                            <p:strVal val="#ppt_y"/>
                                          </p:val>
                                        </p:tav>
                                        <p:tav tm="100000">
                                          <p:val>
                                            <p:strVal val="#ppt_y"/>
                                          </p:val>
                                        </p:tav>
                                      </p:tavLst>
                                    </p:anim>
                                    <p:anim calcmode="lin" valueType="num">
                                      <p:cBhvr>
                                        <p:cTn id="40"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62"/>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63"/>
                                        </p:tgtEl>
                                        <p:attrNameLst>
                                          <p:attrName>style.visibility</p:attrName>
                                        </p:attrNameLst>
                                      </p:cBhvr>
                                      <p:to>
                                        <p:strVal val="visible"/>
                                      </p:to>
                                    </p:set>
                                    <p:anim calcmode="lin" valueType="num">
                                      <p:cBhvr>
                                        <p:cTn id="45"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3"/>
                                        </p:tgtEl>
                                        <p:attrNameLst>
                                          <p:attrName>ppt_y</p:attrName>
                                        </p:attrNameLst>
                                      </p:cBhvr>
                                      <p:tavLst>
                                        <p:tav tm="0">
                                          <p:val>
                                            <p:strVal val="#ppt_y"/>
                                          </p:val>
                                        </p:tav>
                                        <p:tav tm="100000">
                                          <p:val>
                                            <p:strVal val="#ppt_y"/>
                                          </p:val>
                                        </p:tav>
                                      </p:tavLst>
                                    </p:anim>
                                    <p:anim calcmode="lin" valueType="num">
                                      <p:cBhvr>
                                        <p:cTn id="47"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3"/>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64"/>
                                        </p:tgtEl>
                                        <p:attrNameLst>
                                          <p:attrName>ppt_y</p:attrName>
                                        </p:attrNameLst>
                                      </p:cBhvr>
                                      <p:tavLst>
                                        <p:tav tm="0">
                                          <p:val>
                                            <p:strVal val="#ppt_y"/>
                                          </p:val>
                                        </p:tav>
                                        <p:tav tm="100000">
                                          <p:val>
                                            <p:strVal val="#ppt_y"/>
                                          </p:val>
                                        </p:tav>
                                      </p:tavLst>
                                    </p:anim>
                                    <p:anim calcmode="lin" valueType="num">
                                      <p:cBhvr>
                                        <p:cTn id="5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64"/>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65"/>
                                        </p:tgtEl>
                                        <p:attrNameLst>
                                          <p:attrName>style.visibility</p:attrName>
                                        </p:attrNameLst>
                                      </p:cBhvr>
                                      <p:to>
                                        <p:strVal val="visible"/>
                                      </p:to>
                                    </p:set>
                                    <p:anim calcmode="lin" valueType="num">
                                      <p:cBhvr>
                                        <p:cTn id="59"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65"/>
                                        </p:tgtEl>
                                        <p:attrNameLst>
                                          <p:attrName>ppt_y</p:attrName>
                                        </p:attrNameLst>
                                      </p:cBhvr>
                                      <p:tavLst>
                                        <p:tav tm="0">
                                          <p:val>
                                            <p:strVal val="#ppt_y"/>
                                          </p:val>
                                        </p:tav>
                                        <p:tav tm="100000">
                                          <p:val>
                                            <p:strVal val="#ppt_y"/>
                                          </p:val>
                                        </p:tav>
                                      </p:tavLst>
                                    </p:anim>
                                    <p:anim calcmode="lin" valueType="num">
                                      <p:cBhvr>
                                        <p:cTn id="61"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65"/>
                                        </p:tgtEl>
                                      </p:cBhvr>
                                    </p:animEffect>
                                  </p:childTnLst>
                                </p:cTn>
                              </p:par>
                            </p:childTnLst>
                          </p:cTn>
                        </p:par>
                        <p:par>
                          <p:cTn id="64" fill="hold">
                            <p:stCondLst>
                              <p:cond delay="1649"/>
                            </p:stCondLst>
                            <p:childTnLst>
                              <p:par>
                                <p:cTn id="65" presetID="53" presetClass="entr" presetSubtype="16"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autoUpdateAnimBg="0"/>
      <p:bldP spid="59" grpId="0" bldLvl="0" animBg="1" autoUpdateAnimBg="0"/>
      <p:bldP spid="60" grpId="0" bldLvl="0" animBg="1" autoUpdateAnimBg="0"/>
      <p:bldP spid="61" grpId="0" bldLvl="0" animBg="1" autoUpdateAnimBg="0"/>
      <p:bldP spid="62" grpId="0"/>
      <p:bldP spid="63" grpId="0"/>
      <p:bldP spid="64" grpId="0"/>
      <p:bldP spid="65" grpId="0"/>
      <p:bldP spid="2" grpId="0"/>
      <p:bldP spid="3" grpId="0"/>
      <p:bldP spid="22" grpId="0" bldLvl="0" animBg="1"/>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351794" y="1926867"/>
            <a:ext cx="5915043" cy="745490"/>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研究现状</a:t>
            </a:r>
            <a:endParaRPr lang="zh-CN" altLang="en-US" sz="4400" dirty="0">
              <a:solidFill>
                <a:schemeClr val="tx1"/>
              </a:solidFill>
              <a:latin typeface="+mn-ea"/>
              <a:ea typeface="+mn-ea"/>
              <a:cs typeface="+mn-ea"/>
            </a:endParaRPr>
          </a:p>
        </p:txBody>
      </p:sp>
      <p:sp>
        <p:nvSpPr>
          <p:cNvPr id="2" name="文本框 1"/>
          <p:cNvSpPr txBox="1"/>
          <p:nvPr/>
        </p:nvSpPr>
        <p:spPr>
          <a:xfrm>
            <a:off x="2952034" y="502276"/>
            <a:ext cx="3188970" cy="1198880"/>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2060"/>
                </a:solidFill>
              </a:rPr>
              <a:t>ART  </a:t>
            </a:r>
            <a:r>
              <a:rPr lang="en-US" altLang="zh-CN" sz="7200" b="1" dirty="0" smtClean="0">
                <a:solidFill>
                  <a:srgbClr val="002060"/>
                </a:solidFill>
              </a:rPr>
              <a:t>2</a:t>
            </a:r>
            <a:endParaRPr lang="zh-CN" altLang="en-US" sz="7200" b="1" dirty="0">
              <a:solidFill>
                <a:srgbClr val="002060"/>
              </a:solidFill>
            </a:endParaRPr>
          </a:p>
        </p:txBody>
      </p:sp>
      <p:sp>
        <p:nvSpPr>
          <p:cNvPr id="13" name="TextBox 43"/>
          <p:cNvSpPr txBox="1"/>
          <p:nvPr/>
        </p:nvSpPr>
        <p:spPr>
          <a:xfrm>
            <a:off x="3734044" y="3467387"/>
            <a:ext cx="1097280" cy="368300"/>
          </a:xfrm>
          <a:prstGeom prst="rect">
            <a:avLst/>
          </a:prstGeom>
          <a:noFill/>
        </p:spPr>
        <p:txBody>
          <a:bodyPr wrap="none" rtlCol="0">
            <a:spAutoFit/>
          </a:bodyPr>
          <a:p>
            <a:r>
              <a:rPr lang="zh-CN" altLang="en-US" dirty="0" smtClean="0">
                <a:solidFill>
                  <a:srgbClr val="004080"/>
                </a:solidFill>
                <a:latin typeface="+mn-ea"/>
                <a:cs typeface="+mn-ea"/>
              </a:rPr>
              <a:t>研究现状</a:t>
            </a:r>
            <a:endParaRPr lang="zh-CN" altLang="en-US" dirty="0">
              <a:solidFill>
                <a:srgbClr val="004080"/>
              </a:solidFill>
              <a:latin typeface="+mn-ea"/>
              <a:cs typeface="+mn-ea"/>
            </a:endParaRPr>
          </a:p>
        </p:txBody>
      </p:sp>
      <p:sp>
        <p:nvSpPr>
          <p:cNvPr id="15" name="TextBox 47"/>
          <p:cNvSpPr txBox="1"/>
          <p:nvPr/>
        </p:nvSpPr>
        <p:spPr>
          <a:xfrm>
            <a:off x="4818009" y="3514631"/>
            <a:ext cx="1825625" cy="275590"/>
          </a:xfrm>
          <a:prstGeom prst="rect">
            <a:avLst/>
          </a:prstGeom>
          <a:noFill/>
        </p:spPr>
        <p:txBody>
          <a:bodyPr wrap="none" rtlCol="0">
            <a:spAutoFit/>
          </a:bodyPr>
          <a:p>
            <a:r>
              <a:rPr lang="en-US" altLang="zh-CN" sz="1200" dirty="0" smtClean="0">
                <a:solidFill>
                  <a:srgbClr val="004080"/>
                </a:solidFill>
                <a:latin typeface="+mn-ea"/>
                <a:cs typeface="+mn-ea"/>
              </a:rPr>
              <a:t>RESEARCH ACTUALITY</a:t>
            </a:r>
            <a:endParaRPr lang="zh-CN" altLang="en-US" sz="1200" dirty="0">
              <a:solidFill>
                <a:srgbClr val="004080"/>
              </a:solidFill>
              <a:latin typeface="+mn-ea"/>
              <a:cs typeface="+mn-ea"/>
            </a:endParaRPr>
          </a:p>
        </p:txBody>
      </p:sp>
      <p:sp>
        <p:nvSpPr>
          <p:cNvPr id="17" name="椭圆 16"/>
          <p:cNvSpPr/>
          <p:nvPr/>
        </p:nvSpPr>
        <p:spPr>
          <a:xfrm>
            <a:off x="3440156" y="3494885"/>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endParaRPr>
          </a:p>
        </p:txBody>
      </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ppt_x</p:attrName>
                                        </p:attrNameLst>
                                      </p:cBhvr>
                                      <p:tavLst>
                                        <p:tav tm="0">
                                          <p:val>
                                            <p:strVal val="#ppt_x-#ppt_w*1.125000"/>
                                          </p:val>
                                        </p:tav>
                                        <p:tav tm="100000">
                                          <p:val>
                                            <p:strVal val="#ppt_x"/>
                                          </p:val>
                                        </p:tav>
                                      </p:tavLst>
                                    </p:anim>
                                    <p:animEffect transition="in" filter="wipe(right)">
                                      <p:cBhvr>
                                        <p:cTn id="11" dur="500"/>
                                        <p:tgtEl>
                                          <p:spTgt spid="17"/>
                                        </p:tgtEl>
                                      </p:cBhvr>
                                    </p:animEffect>
                                  </p:childTnLst>
                                </p:cTn>
                              </p:par>
                              <p:par>
                                <p:cTn id="12" presetID="12" presetClass="entr" presetSubtype="8"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p:tgtEl>
                                          <p:spTgt spid="13"/>
                                        </p:tgtEl>
                                        <p:attrNameLst>
                                          <p:attrName>ppt_x</p:attrName>
                                        </p:attrNameLst>
                                      </p:cBhvr>
                                      <p:tavLst>
                                        <p:tav tm="0">
                                          <p:val>
                                            <p:strVal val="#ppt_x-#ppt_w*1.125000"/>
                                          </p:val>
                                        </p:tav>
                                        <p:tav tm="100000">
                                          <p:val>
                                            <p:strVal val="#ppt_x"/>
                                          </p:val>
                                        </p:tav>
                                      </p:tavLst>
                                    </p:anim>
                                    <p:animEffect transition="in" filter="wipe(right)">
                                      <p:cBhvr>
                                        <p:cTn id="15" dur="500"/>
                                        <p:tgtEl>
                                          <p:spTgt spid="13"/>
                                        </p:tgtEl>
                                      </p:cBhvr>
                                    </p:animEffect>
                                  </p:childTnLst>
                                </p:cTn>
                              </p:par>
                              <p:par>
                                <p:cTn id="16" presetID="12" presetClass="entr" presetSubtype="8" fill="hold" grpId="0" nodeType="withEffect">
                                  <p:stCondLst>
                                    <p:cond delay="60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ppt_x</p:attrName>
                                        </p:attrNameLst>
                                      </p:cBhvr>
                                      <p:tavLst>
                                        <p:tav tm="0">
                                          <p:val>
                                            <p:strVal val="#ppt_x-#ppt_w*1.125000"/>
                                          </p:val>
                                        </p:tav>
                                        <p:tav tm="100000">
                                          <p:val>
                                            <p:strVal val="#ppt_x"/>
                                          </p:val>
                                        </p:tav>
                                      </p:tavLst>
                                    </p:anim>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23"/>
          <p:cNvSpPr/>
          <p:nvPr/>
        </p:nvSpPr>
        <p:spPr bwMode="auto">
          <a:xfrm>
            <a:off x="3929967" y="2110283"/>
            <a:ext cx="1127306" cy="1132849"/>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00408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zh-CN" altLang="en-US" sz="2400" b="1" dirty="0">
                <a:solidFill>
                  <a:schemeClr val="bg2"/>
                </a:solidFill>
                <a:latin typeface="Arial" panose="020B0604020202020204" pitchFamily="34" charset="0"/>
                <a:cs typeface="+mn-ea"/>
              </a:rPr>
              <a:t>研究</a:t>
            </a:r>
            <a:endParaRPr lang="zh-CN" altLang="en-US" sz="2400" b="1" dirty="0">
              <a:solidFill>
                <a:schemeClr val="bg2"/>
              </a:solidFill>
              <a:latin typeface="Arial" panose="020B0604020202020204" pitchFamily="34" charset="0"/>
              <a:cs typeface="+mn-ea"/>
            </a:endParaRPr>
          </a:p>
          <a:p>
            <a:pPr algn="ctr" fontAlgn="base">
              <a:spcBef>
                <a:spcPct val="0"/>
              </a:spcBef>
              <a:spcAft>
                <a:spcPct val="0"/>
              </a:spcAft>
            </a:pPr>
            <a:r>
              <a:rPr lang="zh-CN" altLang="en-US" sz="2400" b="1" dirty="0">
                <a:solidFill>
                  <a:schemeClr val="bg2"/>
                </a:solidFill>
                <a:latin typeface="Arial" panose="020B0604020202020204" pitchFamily="34" charset="0"/>
                <a:cs typeface="+mn-ea"/>
              </a:rPr>
              <a:t>现状</a:t>
            </a:r>
            <a:endParaRPr lang="zh-CN" altLang="en-US" sz="2400" b="1" dirty="0">
              <a:solidFill>
                <a:schemeClr val="bg2"/>
              </a:solidFill>
              <a:latin typeface="Arial" panose="020B0604020202020204" pitchFamily="34" charset="0"/>
              <a:cs typeface="+mn-ea"/>
            </a:endParaRPr>
          </a:p>
        </p:txBody>
      </p:sp>
      <p:sp>
        <p:nvSpPr>
          <p:cNvPr id="47" name="Freeform 24"/>
          <p:cNvSpPr/>
          <p:nvPr/>
        </p:nvSpPr>
        <p:spPr bwMode="auto">
          <a:xfrm>
            <a:off x="5955037" y="1954643"/>
            <a:ext cx="716681" cy="716961"/>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00408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4050" b="1" dirty="0">
                <a:solidFill>
                  <a:schemeClr val="bg2"/>
                </a:solidFill>
                <a:latin typeface="Arial" panose="020B0604020202020204" pitchFamily="34" charset="0"/>
                <a:cs typeface="+mn-ea"/>
              </a:rPr>
              <a:t>02</a:t>
            </a:r>
            <a:endParaRPr lang="zh-CN" altLang="en-US" sz="4050" b="1" dirty="0">
              <a:solidFill>
                <a:schemeClr val="bg2"/>
              </a:solidFill>
              <a:latin typeface="Arial" panose="020B0604020202020204" pitchFamily="34" charset="0"/>
              <a:cs typeface="+mn-ea"/>
            </a:endParaRPr>
          </a:p>
        </p:txBody>
      </p:sp>
      <p:sp>
        <p:nvSpPr>
          <p:cNvPr id="48" name="Freeform 25"/>
          <p:cNvSpPr/>
          <p:nvPr/>
        </p:nvSpPr>
        <p:spPr bwMode="auto">
          <a:xfrm>
            <a:off x="2779703" y="849861"/>
            <a:ext cx="831452" cy="834328"/>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00408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4050" b="1" dirty="0">
                <a:solidFill>
                  <a:schemeClr val="bg2"/>
                </a:solidFill>
                <a:latin typeface="Arial" panose="020B0604020202020204" pitchFamily="34" charset="0"/>
                <a:cs typeface="+mn-ea"/>
              </a:rPr>
              <a:t>01</a:t>
            </a:r>
            <a:endParaRPr lang="zh-CN" altLang="en-US" sz="4050" b="1" dirty="0">
              <a:solidFill>
                <a:schemeClr val="bg2"/>
              </a:solidFill>
              <a:latin typeface="Arial" panose="020B0604020202020204" pitchFamily="34" charset="0"/>
              <a:cs typeface="+mn-ea"/>
            </a:endParaRPr>
          </a:p>
        </p:txBody>
      </p:sp>
      <p:sp>
        <p:nvSpPr>
          <p:cNvPr id="49" name="Freeform 26"/>
          <p:cNvSpPr/>
          <p:nvPr/>
        </p:nvSpPr>
        <p:spPr bwMode="auto">
          <a:xfrm>
            <a:off x="3886606" y="3901406"/>
            <a:ext cx="415727" cy="415889"/>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004080"/>
          </a:solidFill>
          <a:ln w="19050">
            <a:noFill/>
          </a:ln>
          <a:effectLst/>
        </p:spPr>
        <p:txBody>
          <a:bodyPr vert="horz" wrap="square" lIns="68553" tIns="34277" rIns="68553" bIns="34277" numCol="1" anchor="ctr" anchorCtr="0" compatLnSpc="1"/>
          <a:lstStyle/>
          <a:p>
            <a:pPr algn="ctr" fontAlgn="base">
              <a:spcBef>
                <a:spcPct val="0"/>
              </a:spcBef>
              <a:spcAft>
                <a:spcPct val="0"/>
              </a:spcAft>
            </a:pPr>
            <a:r>
              <a:rPr lang="en-US" altLang="zh-CN" sz="1800" b="1" dirty="0">
                <a:solidFill>
                  <a:schemeClr val="bg2"/>
                </a:solidFill>
                <a:latin typeface="Arial" panose="020B0604020202020204" pitchFamily="34" charset="0"/>
                <a:cs typeface="+mn-ea"/>
              </a:rPr>
              <a:t>03</a:t>
            </a:r>
            <a:endParaRPr lang="zh-CN" altLang="en-US" sz="1800" b="1" dirty="0">
              <a:solidFill>
                <a:schemeClr val="bg2"/>
              </a:solidFill>
              <a:latin typeface="Arial" panose="020B0604020202020204" pitchFamily="34" charset="0"/>
              <a:cs typeface="+mn-ea"/>
            </a:endParaRPr>
          </a:p>
        </p:txBody>
      </p:sp>
      <p:sp>
        <p:nvSpPr>
          <p:cNvPr id="50" name="Freeform 27"/>
          <p:cNvSpPr/>
          <p:nvPr/>
        </p:nvSpPr>
        <p:spPr bwMode="auto">
          <a:xfrm>
            <a:off x="2465995" y="1255543"/>
            <a:ext cx="1463969" cy="1421164"/>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1" name="Freeform 28"/>
          <p:cNvSpPr/>
          <p:nvPr/>
        </p:nvSpPr>
        <p:spPr bwMode="auto">
          <a:xfrm>
            <a:off x="5057271" y="2671605"/>
            <a:ext cx="1252280" cy="362308"/>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2" name="Freeform 29"/>
          <p:cNvSpPr/>
          <p:nvPr/>
        </p:nvSpPr>
        <p:spPr bwMode="auto">
          <a:xfrm>
            <a:off x="4093194" y="3243132"/>
            <a:ext cx="402974" cy="1260422"/>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53" tIns="34277" rIns="68553" bIns="34277" numCol="1" anchor="t" anchorCtr="0" compatLnSpc="1"/>
          <a:lstStyle/>
          <a:p>
            <a:endParaRPr lang="zh-CN" altLang="en-US" sz="1015">
              <a:solidFill>
                <a:schemeClr val="tx2"/>
              </a:solidFill>
              <a:cs typeface="+mn-ea"/>
            </a:endParaRPr>
          </a:p>
        </p:txBody>
      </p:sp>
      <p:sp>
        <p:nvSpPr>
          <p:cNvPr id="54" name="TextBox 53"/>
          <p:cNvSpPr txBox="1"/>
          <p:nvPr/>
        </p:nvSpPr>
        <p:spPr>
          <a:xfrm>
            <a:off x="3682365" y="843915"/>
            <a:ext cx="3303905" cy="959485"/>
          </a:xfrm>
          <a:prstGeom prst="rect">
            <a:avLst/>
          </a:prstGeom>
          <a:noFill/>
        </p:spPr>
        <p:txBody>
          <a:bodyPr wrap="square" lIns="68553" tIns="0" rIns="68553" bIns="0" rtlCol="0" anchor="t">
            <a:spAutoFit/>
          </a:bodyPr>
          <a:lstStyle/>
          <a:p>
            <a:pPr>
              <a:lnSpc>
                <a:spcPct val="130000"/>
              </a:lnSpc>
            </a:pPr>
            <a:r>
              <a:rPr lang="zh-CN" altLang="en-US" sz="1600" b="1" dirty="0">
                <a:solidFill>
                  <a:schemeClr val="tx2"/>
                </a:solidFill>
                <a:latin typeface="+mn-ea"/>
                <a:cs typeface="+mn-ea"/>
                <a:sym typeface="+mn-ea"/>
              </a:rPr>
              <a:t>传统的基于COM/DCOM的OPC技术、单一接口、</a:t>
            </a:r>
            <a:r>
              <a:rPr lang="en-US" altLang="zh-CN" sz="1600" b="1" dirty="0">
                <a:solidFill>
                  <a:schemeClr val="tx2"/>
                </a:solidFill>
                <a:latin typeface="+mn-ea"/>
                <a:cs typeface="+mn-ea"/>
                <a:sym typeface="+mn-ea"/>
              </a:rPr>
              <a:t>OPC</a:t>
            </a:r>
            <a:r>
              <a:rPr lang="zh-CN" altLang="en-US" sz="1600" b="1" dirty="0">
                <a:solidFill>
                  <a:schemeClr val="tx2"/>
                </a:solidFill>
                <a:latin typeface="+mn-ea"/>
                <a:cs typeface="+mn-ea"/>
                <a:sym typeface="+mn-ea"/>
              </a:rPr>
              <a:t>对平台具有依赖性、</a:t>
            </a:r>
            <a:r>
              <a:rPr lang="en-US" altLang="zh-CN" sz="1600" b="1" dirty="0">
                <a:solidFill>
                  <a:schemeClr val="tx2"/>
                </a:solidFill>
                <a:latin typeface="+mn-ea"/>
                <a:cs typeface="+mn-ea"/>
                <a:sym typeface="+mn-ea"/>
              </a:rPr>
              <a:t>OPC UA</a:t>
            </a:r>
            <a:r>
              <a:rPr lang="zh-CN" altLang="en-US" sz="1600" b="1" dirty="0">
                <a:solidFill>
                  <a:schemeClr val="tx2"/>
                </a:solidFill>
                <a:latin typeface="+mn-ea"/>
                <a:cs typeface="+mn-ea"/>
                <a:sym typeface="+mn-ea"/>
              </a:rPr>
              <a:t>规范</a:t>
            </a:r>
            <a:r>
              <a:rPr lang="en-US" altLang="zh-CN" sz="1600" b="1" baseline="30000" dirty="0">
                <a:solidFill>
                  <a:schemeClr val="tx2"/>
                </a:solidFill>
                <a:latin typeface="+mn-ea"/>
                <a:cs typeface="+mn-ea"/>
                <a:sym typeface="+mn-ea"/>
              </a:rPr>
              <a:t>[1</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2</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3</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4</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5</a:t>
            </a:r>
            <a:r>
              <a:rPr lang="en-US" altLang="zh-CN" sz="1600" b="1" baseline="30000" dirty="0">
                <a:solidFill>
                  <a:schemeClr val="tx2"/>
                </a:solidFill>
                <a:latin typeface="+mn-ea"/>
                <a:cs typeface="+mn-ea"/>
                <a:sym typeface="+mn-ea"/>
              </a:rPr>
              <a:t>]</a:t>
            </a:r>
            <a:endParaRPr lang="en-US" altLang="zh-CN" sz="1600" b="1" baseline="30000" dirty="0">
              <a:solidFill>
                <a:schemeClr val="tx2"/>
              </a:solidFill>
              <a:latin typeface="+mn-ea"/>
              <a:cs typeface="+mn-ea"/>
              <a:sym typeface="+mn-ea"/>
            </a:endParaRPr>
          </a:p>
        </p:txBody>
      </p:sp>
      <p:sp>
        <p:nvSpPr>
          <p:cNvPr id="36" name="TextBox 25"/>
          <p:cNvSpPr txBox="1"/>
          <p:nvPr/>
        </p:nvSpPr>
        <p:spPr>
          <a:xfrm>
            <a:off x="1002419" y="132255"/>
            <a:ext cx="1198880" cy="398780"/>
          </a:xfrm>
          <a:prstGeom prst="rect">
            <a:avLst/>
          </a:prstGeom>
          <a:noFill/>
        </p:spPr>
        <p:txBody>
          <a:bodyPr wrap="none" rtlCol="0">
            <a:spAutoFit/>
          </a:bodyPr>
          <a:lstStyle/>
          <a:p>
            <a:r>
              <a:rPr lang="zh-CN" altLang="en-US" sz="2000" b="1" dirty="0">
                <a:solidFill>
                  <a:srgbClr val="004080"/>
                </a:solidFill>
                <a:latin typeface="+mn-ea"/>
                <a:cs typeface="+mn-ea"/>
              </a:rPr>
              <a:t>研究现状</a:t>
            </a:r>
            <a:endParaRPr lang="zh-CN" altLang="en-US" sz="2000" b="1" dirty="0">
              <a:solidFill>
                <a:srgbClr val="004080"/>
              </a:solidFill>
              <a:latin typeface="+mn-ea"/>
              <a:cs typeface="+mn-ea"/>
            </a:endParaRPr>
          </a:p>
        </p:txBody>
      </p:sp>
      <p:sp>
        <p:nvSpPr>
          <p:cNvPr id="37" name="TextBox 26"/>
          <p:cNvSpPr txBox="1"/>
          <p:nvPr/>
        </p:nvSpPr>
        <p:spPr>
          <a:xfrm>
            <a:off x="2417703" y="162696"/>
            <a:ext cx="2498090" cy="337185"/>
          </a:xfrm>
          <a:prstGeom prst="rect">
            <a:avLst/>
          </a:prstGeom>
          <a:noFill/>
        </p:spPr>
        <p:txBody>
          <a:bodyPr wrap="none" rtlCol="0">
            <a:spAutoFit/>
          </a:bodyPr>
          <a:lstStyle>
            <a:defPPr>
              <a:defRPr lang="zh-CN"/>
            </a:defPPr>
            <a:lvl1pPr>
              <a:defRPr sz="1600">
                <a:solidFill>
                  <a:schemeClr val="accent1"/>
                </a:solidFill>
                <a:latin typeface="+mn-ea"/>
                <a:cs typeface="+mn-ea"/>
              </a:defRPr>
            </a:lvl1pPr>
          </a:lstStyle>
          <a:p>
            <a:r>
              <a:rPr lang="en-US" altLang="zh-CN" b="1" dirty="0">
                <a:solidFill>
                  <a:srgbClr val="004080"/>
                </a:solidFill>
              </a:rPr>
              <a:t>RESEARCH ACTUALITY</a:t>
            </a:r>
            <a:endParaRPr lang="zh-CN" altLang="en-US" b="1" dirty="0">
              <a:solidFill>
                <a:srgbClr val="004080"/>
              </a:solidFill>
            </a:endParaRPr>
          </a:p>
        </p:txBody>
      </p:sp>
      <p:cxnSp>
        <p:nvCxnSpPr>
          <p:cNvPr id="38" name="直接连接符 37"/>
          <p:cNvCxnSpPr/>
          <p:nvPr/>
        </p:nvCxnSpPr>
        <p:spPr>
          <a:xfrm>
            <a:off x="2343440" y="227559"/>
            <a:ext cx="0" cy="208592"/>
          </a:xfrm>
          <a:prstGeom prst="line">
            <a:avLst/>
          </a:prstGeom>
          <a:ln w="19050">
            <a:solidFill>
              <a:srgbClr val="004080"/>
            </a:solidFill>
          </a:ln>
        </p:spPr>
        <p:style>
          <a:lnRef idx="1">
            <a:schemeClr val="accent1"/>
          </a:lnRef>
          <a:fillRef idx="0">
            <a:schemeClr val="accent1"/>
          </a:fillRef>
          <a:effectRef idx="0">
            <a:schemeClr val="accent1"/>
          </a:effectRef>
          <a:fontRef idx="minor">
            <a:schemeClr val="tx1"/>
          </a:fontRef>
        </p:style>
      </p:cxnSp>
      <p:sp>
        <p:nvSpPr>
          <p:cNvPr id="3" name="TextBox 53"/>
          <p:cNvSpPr txBox="1"/>
          <p:nvPr/>
        </p:nvSpPr>
        <p:spPr>
          <a:xfrm>
            <a:off x="784860" y="3449955"/>
            <a:ext cx="3018155" cy="959485"/>
          </a:xfrm>
          <a:prstGeom prst="rect">
            <a:avLst/>
          </a:prstGeom>
          <a:noFill/>
        </p:spPr>
        <p:txBody>
          <a:bodyPr wrap="square" lIns="68553" tIns="0" rIns="68553" bIns="0" rtlCol="0" anchor="t">
            <a:spAutoFit/>
          </a:bodyPr>
          <a:lstStyle/>
          <a:p>
            <a:pPr>
              <a:lnSpc>
                <a:spcPct val="130000"/>
              </a:lnSpc>
            </a:pPr>
            <a:r>
              <a:rPr lang="en-US" altLang="zh-CN" sz="1600" b="1" dirty="0">
                <a:solidFill>
                  <a:schemeClr val="tx2"/>
                </a:solidFill>
                <a:latin typeface="+mn-ea"/>
                <a:cs typeface="+mn-ea"/>
                <a:sym typeface="+mn-ea"/>
              </a:rPr>
              <a:t>Kafka</a:t>
            </a:r>
            <a:r>
              <a:rPr lang="zh-CN" altLang="en-US" sz="1600" b="1" dirty="0">
                <a:solidFill>
                  <a:schemeClr val="tx2"/>
                </a:solidFill>
                <a:latin typeface="+mn-ea"/>
                <a:cs typeface="+mn-ea"/>
                <a:sym typeface="+mn-ea"/>
              </a:rPr>
              <a:t>消息队列作为数据存储源、</a:t>
            </a:r>
            <a:r>
              <a:rPr sz="1600" b="1" dirty="0">
                <a:solidFill>
                  <a:schemeClr val="tx2"/>
                </a:solidFill>
                <a:latin typeface="+mn-ea"/>
                <a:cs typeface="+mn-ea"/>
                <a:sym typeface="+mn-ea"/>
              </a:rPr>
              <a:t>Mysql+Redis</a:t>
            </a:r>
            <a:r>
              <a:rPr lang="zh-CN" sz="1600" b="1" dirty="0">
                <a:solidFill>
                  <a:schemeClr val="tx2"/>
                </a:solidFill>
                <a:latin typeface="+mn-ea"/>
                <a:cs typeface="+mn-ea"/>
                <a:sym typeface="+mn-ea"/>
              </a:rPr>
              <a:t>构建</a:t>
            </a:r>
            <a:r>
              <a:rPr sz="1600" b="1" dirty="0">
                <a:solidFill>
                  <a:schemeClr val="tx2"/>
                </a:solidFill>
                <a:latin typeface="+mn-ea"/>
                <a:cs typeface="+mn-ea"/>
                <a:sym typeface="+mn-ea"/>
              </a:rPr>
              <a:t>存储</a:t>
            </a:r>
            <a:r>
              <a:rPr lang="zh-CN" sz="1600" b="1" dirty="0">
                <a:solidFill>
                  <a:schemeClr val="tx2"/>
                </a:solidFill>
                <a:latin typeface="+mn-ea"/>
                <a:cs typeface="+mn-ea"/>
                <a:sym typeface="+mn-ea"/>
              </a:rPr>
              <a:t>器</a:t>
            </a:r>
            <a:r>
              <a:rPr lang="zh-CN" sz="1600" b="1" dirty="0">
                <a:solidFill>
                  <a:schemeClr val="tx2"/>
                </a:solidFill>
                <a:latin typeface="+mn-ea"/>
                <a:cs typeface="+mn-ea"/>
                <a:sym typeface="+mn-ea"/>
              </a:rPr>
              <a:t>、</a:t>
            </a:r>
            <a:endParaRPr lang="zh-CN" sz="1600" b="1" dirty="0">
              <a:solidFill>
                <a:schemeClr val="tx2"/>
              </a:solidFill>
              <a:latin typeface="+mn-ea"/>
              <a:cs typeface="+mn-ea"/>
              <a:sym typeface="+mn-ea"/>
            </a:endParaRPr>
          </a:p>
          <a:p>
            <a:pPr>
              <a:lnSpc>
                <a:spcPct val="130000"/>
              </a:lnSpc>
            </a:pPr>
            <a:r>
              <a:rPr lang="zh-CN" sz="1600" b="1" dirty="0">
                <a:solidFill>
                  <a:schemeClr val="tx2"/>
                </a:solidFill>
                <a:latin typeface="+mn-ea"/>
                <a:cs typeface="+mn-ea"/>
                <a:sym typeface="+mn-ea"/>
              </a:rPr>
              <a:t>数据仅支持本地监控</a:t>
            </a:r>
            <a:r>
              <a:rPr lang="en-US" altLang="zh-CN" sz="1600" b="1" baseline="30000" dirty="0">
                <a:solidFill>
                  <a:schemeClr val="tx2"/>
                </a:solidFill>
                <a:latin typeface="+mn-ea"/>
                <a:cs typeface="+mn-ea"/>
                <a:sym typeface="+mn-ea"/>
              </a:rPr>
              <a:t>[6</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7</a:t>
            </a:r>
            <a:r>
              <a:rPr lang="zh-CN" altLang="en-US" sz="1600" b="1" baseline="30000" dirty="0">
                <a:solidFill>
                  <a:schemeClr val="tx2"/>
                </a:solidFill>
                <a:latin typeface="+mn-ea"/>
                <a:cs typeface="+mn-ea"/>
                <a:sym typeface="+mn-ea"/>
              </a:rPr>
              <a:t>、、、</a:t>
            </a:r>
            <a:r>
              <a:rPr lang="en-US" altLang="zh-CN" sz="1600" b="1" baseline="30000" dirty="0">
                <a:solidFill>
                  <a:schemeClr val="tx2"/>
                </a:solidFill>
                <a:latin typeface="+mn-ea"/>
                <a:cs typeface="+mn-ea"/>
                <a:sym typeface="+mn-ea"/>
              </a:rPr>
              <a:t>11</a:t>
            </a:r>
            <a:r>
              <a:rPr lang="en-US" altLang="zh-CN" sz="1600" b="1" baseline="30000" dirty="0">
                <a:solidFill>
                  <a:schemeClr val="tx2"/>
                </a:solidFill>
                <a:latin typeface="+mn-ea"/>
                <a:cs typeface="+mn-ea"/>
                <a:sym typeface="+mn-ea"/>
              </a:rPr>
              <a:t>]</a:t>
            </a:r>
            <a:endParaRPr lang="zh-CN" sz="1600" b="1" dirty="0">
              <a:solidFill>
                <a:schemeClr val="tx2"/>
              </a:solidFill>
              <a:latin typeface="+mn-ea"/>
              <a:cs typeface="+mn-ea"/>
              <a:sym typeface="+mn-ea"/>
            </a:endParaRPr>
          </a:p>
        </p:txBody>
      </p:sp>
      <p:sp>
        <p:nvSpPr>
          <p:cNvPr id="4" name="TextBox 53"/>
          <p:cNvSpPr txBox="1"/>
          <p:nvPr/>
        </p:nvSpPr>
        <p:spPr>
          <a:xfrm>
            <a:off x="6047740" y="2962275"/>
            <a:ext cx="2654935" cy="639445"/>
          </a:xfrm>
          <a:prstGeom prst="rect">
            <a:avLst/>
          </a:prstGeom>
          <a:noFill/>
        </p:spPr>
        <p:txBody>
          <a:bodyPr wrap="square" lIns="68553" tIns="0" rIns="68553" bIns="0" rtlCol="0" anchor="t">
            <a:spAutoFit/>
          </a:bodyPr>
          <a:p>
            <a:pPr>
              <a:lnSpc>
                <a:spcPct val="130000"/>
              </a:lnSpc>
            </a:pPr>
            <a:r>
              <a:rPr lang="en-US" sz="1600" b="1" dirty="0">
                <a:solidFill>
                  <a:schemeClr val="tx2"/>
                </a:solidFill>
                <a:latin typeface="+mn-ea"/>
                <a:cs typeface="+mn-ea"/>
                <a:sym typeface="+mn-ea"/>
              </a:rPr>
              <a:t>OPC UA</a:t>
            </a:r>
            <a:r>
              <a:rPr lang="zh-CN" altLang="en-US" sz="1600" b="1" dirty="0">
                <a:solidFill>
                  <a:schemeClr val="tx2"/>
                </a:solidFill>
                <a:latin typeface="+mn-ea"/>
                <a:cs typeface="+mn-ea"/>
                <a:sym typeface="+mn-ea"/>
              </a:rPr>
              <a:t>内部安全机制、</a:t>
            </a:r>
            <a:endParaRPr lang="zh-CN" altLang="en-US" sz="1600" b="1" dirty="0">
              <a:solidFill>
                <a:schemeClr val="tx2"/>
              </a:solidFill>
              <a:latin typeface="+mn-ea"/>
              <a:cs typeface="+mn-ea"/>
              <a:sym typeface="+mn-ea"/>
            </a:endParaRPr>
          </a:p>
          <a:p>
            <a:pPr>
              <a:lnSpc>
                <a:spcPct val="130000"/>
              </a:lnSpc>
            </a:pPr>
            <a:r>
              <a:rPr lang="en-US" altLang="zh-CN" sz="1600" b="1" dirty="0">
                <a:solidFill>
                  <a:schemeClr val="tx2"/>
                </a:solidFill>
                <a:latin typeface="+mn-ea"/>
                <a:cs typeface="+mn-ea"/>
                <a:sym typeface="+mn-ea"/>
              </a:rPr>
              <a:t>OPC UA</a:t>
            </a:r>
            <a:r>
              <a:rPr lang="zh-CN" altLang="en-US" sz="1600" b="1" dirty="0">
                <a:solidFill>
                  <a:schemeClr val="tx2"/>
                </a:solidFill>
                <a:latin typeface="+mn-ea"/>
                <a:cs typeface="+mn-ea"/>
                <a:sym typeface="+mn-ea"/>
              </a:rPr>
              <a:t>外部安全机制</a:t>
            </a:r>
            <a:r>
              <a:rPr lang="en-US" altLang="zh-CN" sz="1600" b="1" baseline="30000" dirty="0">
                <a:solidFill>
                  <a:schemeClr val="tx2"/>
                </a:solidFill>
                <a:latin typeface="+mn-ea"/>
                <a:cs typeface="+mn-ea"/>
                <a:sym typeface="+mn-ea"/>
              </a:rPr>
              <a:t>[5]</a:t>
            </a:r>
            <a:endParaRPr lang="en-US" altLang="zh-CN" sz="1600" b="1" baseline="30000" dirty="0">
              <a:solidFill>
                <a:schemeClr val="tx2"/>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par>
                                <p:cTn id="9" presetID="12" presetClass="entr" presetSubtype="8"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ppt_x</p:attrName>
                                        </p:attrNameLst>
                                      </p:cBhvr>
                                      <p:tavLst>
                                        <p:tav tm="0">
                                          <p:val>
                                            <p:strVal val="#ppt_x-#ppt_w*1.125000"/>
                                          </p:val>
                                        </p:tav>
                                        <p:tav tm="100000">
                                          <p:val>
                                            <p:strVal val="#ppt_x"/>
                                          </p:val>
                                        </p:tav>
                                      </p:tavLst>
                                    </p:anim>
                                    <p:animEffect transition="in" filter="wipe(right)">
                                      <p:cBhvr>
                                        <p:cTn id="12" dur="500"/>
                                        <p:tgtEl>
                                          <p:spTgt spid="3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ppt_x</p:attrName>
                                        </p:attrNameLst>
                                      </p:cBhvr>
                                      <p:tavLst>
                                        <p:tav tm="0">
                                          <p:val>
                                            <p:strVal val="#ppt_x-#ppt_w*1.125000"/>
                                          </p:val>
                                        </p:tav>
                                        <p:tav tm="100000">
                                          <p:val>
                                            <p:strVal val="#ppt_x"/>
                                          </p:val>
                                        </p:tav>
                                      </p:tavLst>
                                    </p:anim>
                                    <p:animEffect transition="in" filter="wipe(right)">
                                      <p:cBhvr>
                                        <p:cTn id="16" dur="500"/>
                                        <p:tgtEl>
                                          <p:spTgt spid="37"/>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Effect transition="in" filter="fade">
                                      <p:cBhvr>
                                        <p:cTn id="22" dur="500"/>
                                        <p:tgtEl>
                                          <p:spTgt spid="46"/>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right)">
                                      <p:cBhvr>
                                        <p:cTn id="32" dur="500"/>
                                        <p:tgtEl>
                                          <p:spTgt spid="52"/>
                                        </p:tgtEl>
                                      </p:cBhvr>
                                    </p:animEffect>
                                  </p:childTnLst>
                                </p:cTn>
                              </p:par>
                            </p:childTnLst>
                          </p:cTn>
                        </p:par>
                        <p:par>
                          <p:cTn id="33" fill="hold">
                            <p:stCondLst>
                              <p:cond delay="1500"/>
                            </p:stCondLst>
                            <p:childTnLst>
                              <p:par>
                                <p:cTn id="34" presetID="49" presetClass="entr" presetSubtype="0" decel="10000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fltVal val="0"/>
                                          </p:val>
                                        </p:tav>
                                        <p:tav tm="100000">
                                          <p:val>
                                            <p:strVal val="#ppt_w"/>
                                          </p:val>
                                        </p:tav>
                                      </p:tavLst>
                                    </p:anim>
                                    <p:anim calcmode="lin" valueType="num">
                                      <p:cBhvr>
                                        <p:cTn id="37" dur="500" fill="hold"/>
                                        <p:tgtEl>
                                          <p:spTgt spid="48"/>
                                        </p:tgtEl>
                                        <p:attrNameLst>
                                          <p:attrName>ppt_h</p:attrName>
                                        </p:attrNameLst>
                                      </p:cBhvr>
                                      <p:tavLst>
                                        <p:tav tm="0">
                                          <p:val>
                                            <p:fltVal val="0"/>
                                          </p:val>
                                        </p:tav>
                                        <p:tav tm="100000">
                                          <p:val>
                                            <p:strVal val="#ppt_h"/>
                                          </p:val>
                                        </p:tav>
                                      </p:tavLst>
                                    </p:anim>
                                    <p:anim calcmode="lin" valueType="num">
                                      <p:cBhvr>
                                        <p:cTn id="38" dur="500" fill="hold"/>
                                        <p:tgtEl>
                                          <p:spTgt spid="48"/>
                                        </p:tgtEl>
                                        <p:attrNameLst>
                                          <p:attrName>style.rotation</p:attrName>
                                        </p:attrNameLst>
                                      </p:cBhvr>
                                      <p:tavLst>
                                        <p:tav tm="0">
                                          <p:val>
                                            <p:fltVal val="360"/>
                                          </p:val>
                                        </p:tav>
                                        <p:tav tm="100000">
                                          <p:val>
                                            <p:fltVal val="0"/>
                                          </p:val>
                                        </p:tav>
                                      </p:tavLst>
                                    </p:anim>
                                    <p:animEffect transition="in" filter="fade">
                                      <p:cBhvr>
                                        <p:cTn id="39" dur="500"/>
                                        <p:tgtEl>
                                          <p:spTgt spid="4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 calcmode="lin" valueType="num">
                                      <p:cBhvr>
                                        <p:cTn id="44" dur="500" fill="hold"/>
                                        <p:tgtEl>
                                          <p:spTgt spid="47"/>
                                        </p:tgtEl>
                                        <p:attrNameLst>
                                          <p:attrName>style.rotation</p:attrName>
                                        </p:attrNameLst>
                                      </p:cBhvr>
                                      <p:tavLst>
                                        <p:tav tm="0">
                                          <p:val>
                                            <p:fltVal val="360"/>
                                          </p:val>
                                        </p:tav>
                                        <p:tav tm="100000">
                                          <p:val>
                                            <p:fltVal val="0"/>
                                          </p:val>
                                        </p:tav>
                                      </p:tavLst>
                                    </p:anim>
                                    <p:animEffect transition="in" filter="fade">
                                      <p:cBhvr>
                                        <p:cTn id="45" dur="500"/>
                                        <p:tgtEl>
                                          <p:spTgt spid="47"/>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 calcmode="lin" valueType="num">
                                      <p:cBhvr>
                                        <p:cTn id="50" dur="500" fill="hold"/>
                                        <p:tgtEl>
                                          <p:spTgt spid="49"/>
                                        </p:tgtEl>
                                        <p:attrNameLst>
                                          <p:attrName>style.rotation</p:attrName>
                                        </p:attrNameLst>
                                      </p:cBhvr>
                                      <p:tavLst>
                                        <p:tav tm="0">
                                          <p:val>
                                            <p:fltVal val="360"/>
                                          </p:val>
                                        </p:tav>
                                        <p:tav tm="100000">
                                          <p:val>
                                            <p:fltVal val="0"/>
                                          </p:val>
                                        </p:tav>
                                      </p:tavLst>
                                    </p:anim>
                                    <p:animEffect transition="in" filter="fade">
                                      <p:cBhvr>
                                        <p:cTn id="51" dur="500"/>
                                        <p:tgtEl>
                                          <p:spTgt spid="49"/>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500"/>
                                        <p:tgtEl>
                                          <p:spTgt spid="54"/>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51" grpId="0" bldLvl="0" animBg="1"/>
      <p:bldP spid="52" grpId="0" bldLvl="0" animBg="1"/>
      <p:bldP spid="54" grpId="0"/>
      <p:bldP spid="36" grpId="0"/>
      <p:bldP spid="37"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2896053" y="2103122"/>
            <a:ext cx="5915043" cy="745490"/>
          </a:xfrm>
          <a:prstGeom prst="rect">
            <a:avLst/>
          </a:prstGeom>
          <a:noFill/>
        </p:spPr>
        <p:txBody>
          <a:bodyPr wrap="square" lIns="68615" tIns="34308" rIns="68615" bIns="34308" rtlCol="0">
            <a:spAutoFit/>
          </a:bodyPr>
          <a:lstStyle>
            <a:defPPr>
              <a:defRPr lang="zh-CN"/>
            </a:defPPr>
            <a:lvl1pPr algn="ctr">
              <a:defRPr sz="5400" b="1" kern="10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defRPr/>
            </a:pPr>
            <a:r>
              <a:rPr lang="zh-CN" altLang="en-US" sz="4400" dirty="0">
                <a:solidFill>
                  <a:schemeClr val="tx1"/>
                </a:solidFill>
                <a:latin typeface="+mn-ea"/>
                <a:ea typeface="+mn-ea"/>
                <a:cs typeface="+mn-ea"/>
              </a:rPr>
              <a:t>系统实现及关键技术</a:t>
            </a:r>
            <a:endParaRPr lang="zh-CN" altLang="en-US" sz="4400" dirty="0">
              <a:solidFill>
                <a:schemeClr val="tx1"/>
              </a:solidFill>
              <a:latin typeface="+mn-ea"/>
              <a:ea typeface="+mn-ea"/>
              <a:cs typeface="+mn-ea"/>
            </a:endParaRPr>
          </a:p>
        </p:txBody>
      </p:sp>
      <p:sp>
        <p:nvSpPr>
          <p:cNvPr id="2" name="文本框 1"/>
          <p:cNvSpPr txBox="1"/>
          <p:nvPr/>
        </p:nvSpPr>
        <p:spPr>
          <a:xfrm>
            <a:off x="2971160" y="524668"/>
            <a:ext cx="3188970" cy="1198880"/>
          </a:xfrm>
          <a:prstGeom prst="rect">
            <a:avLst/>
          </a:prstGeom>
          <a:noFill/>
        </p:spPr>
        <p:txBody>
          <a:bodyPr wrap="none" rtlCol="0">
            <a:spAutoFit/>
          </a:bodyPr>
          <a:lstStyle/>
          <a:p>
            <a:r>
              <a:rPr lang="en-US" altLang="zh-CN" sz="6000" b="1" dirty="0" smtClean="0">
                <a:solidFill>
                  <a:schemeClr val="bg1"/>
                </a:solidFill>
              </a:rPr>
              <a:t>P</a:t>
            </a:r>
            <a:r>
              <a:rPr lang="en-US" altLang="zh-CN" sz="6000" b="1" dirty="0" smtClean="0">
                <a:solidFill>
                  <a:srgbClr val="002060"/>
                </a:solidFill>
              </a:rPr>
              <a:t>ART</a:t>
            </a:r>
            <a:r>
              <a:rPr lang="en-US" altLang="zh-CN" sz="6000" b="1" dirty="0" smtClean="0"/>
              <a:t>  </a:t>
            </a:r>
            <a:r>
              <a:rPr lang="en-US" altLang="zh-CN" sz="7200" b="1" dirty="0" smtClean="0">
                <a:solidFill>
                  <a:srgbClr val="002060"/>
                </a:solidFill>
              </a:rPr>
              <a:t>3</a:t>
            </a:r>
            <a:endParaRPr lang="zh-CN" altLang="en-US" sz="7200" b="1" dirty="0">
              <a:solidFill>
                <a:srgbClr val="002060"/>
              </a:solidFill>
            </a:endParaRPr>
          </a:p>
        </p:txBody>
      </p:sp>
      <p:sp>
        <p:nvSpPr>
          <p:cNvPr id="10" name="TextBox 43"/>
          <p:cNvSpPr txBox="1"/>
          <p:nvPr/>
        </p:nvSpPr>
        <p:spPr>
          <a:xfrm>
            <a:off x="3737214" y="3228106"/>
            <a:ext cx="1097280" cy="368300"/>
          </a:xfrm>
          <a:prstGeom prst="rect">
            <a:avLst/>
          </a:prstGeom>
          <a:noFill/>
        </p:spPr>
        <p:txBody>
          <a:bodyPr wrap="none" rtlCol="0">
            <a:spAutoFit/>
          </a:bodyPr>
          <a:lstStyle/>
          <a:p>
            <a:r>
              <a:rPr lang="zh-CN" altLang="en-US" dirty="0" smtClean="0">
                <a:solidFill>
                  <a:srgbClr val="004080"/>
                </a:solidFill>
                <a:latin typeface="+mn-ea"/>
                <a:cs typeface="+mn-ea"/>
              </a:rPr>
              <a:t>系统实现</a:t>
            </a:r>
            <a:endParaRPr lang="zh-CN" altLang="en-US" dirty="0">
              <a:solidFill>
                <a:srgbClr val="004080"/>
              </a:solidFill>
              <a:latin typeface="+mn-ea"/>
              <a:cs typeface="+mn-ea"/>
            </a:endParaRPr>
          </a:p>
        </p:txBody>
      </p:sp>
      <p:sp>
        <p:nvSpPr>
          <p:cNvPr id="20" name="TextBox 47"/>
          <p:cNvSpPr txBox="1"/>
          <p:nvPr/>
        </p:nvSpPr>
        <p:spPr>
          <a:xfrm>
            <a:off x="4816280" y="3305830"/>
            <a:ext cx="1539240" cy="275590"/>
          </a:xfrm>
          <a:prstGeom prst="rect">
            <a:avLst/>
          </a:prstGeom>
          <a:noFill/>
        </p:spPr>
        <p:txBody>
          <a:bodyPr wrap="none" rtlCol="0">
            <a:spAutoFit/>
          </a:bodyPr>
          <a:lstStyle/>
          <a:p>
            <a:pPr algn="l"/>
            <a:r>
              <a:rPr lang="en-US" altLang="zh-CN" sz="1200" dirty="0" smtClean="0">
                <a:solidFill>
                  <a:srgbClr val="004080"/>
                </a:solidFill>
                <a:latin typeface="+mn-ea"/>
                <a:cs typeface="+mn-ea"/>
              </a:rPr>
              <a:t>IMPLEMENTATION</a:t>
            </a:r>
            <a:endParaRPr lang="en-US" altLang="zh-CN" sz="1200" dirty="0" smtClean="0">
              <a:solidFill>
                <a:srgbClr val="004080"/>
              </a:solidFill>
              <a:latin typeface="+mn-ea"/>
              <a:cs typeface="+mn-ea"/>
            </a:endParaRPr>
          </a:p>
        </p:txBody>
      </p:sp>
      <p:sp>
        <p:nvSpPr>
          <p:cNvPr id="24" name="椭圆 23"/>
          <p:cNvSpPr/>
          <p:nvPr/>
        </p:nvSpPr>
        <p:spPr>
          <a:xfrm>
            <a:off x="3443326" y="3255604"/>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4" name="TextBox 43"/>
          <p:cNvSpPr txBox="1"/>
          <p:nvPr/>
        </p:nvSpPr>
        <p:spPr>
          <a:xfrm>
            <a:off x="3737214" y="3691021"/>
            <a:ext cx="1097280" cy="368300"/>
          </a:xfrm>
          <a:prstGeom prst="rect">
            <a:avLst/>
          </a:prstGeom>
          <a:noFill/>
        </p:spPr>
        <p:txBody>
          <a:bodyPr wrap="none" rtlCol="0">
            <a:spAutoFit/>
          </a:bodyPr>
          <a:p>
            <a:r>
              <a:rPr lang="zh-CN" altLang="en-US" dirty="0" smtClean="0">
                <a:solidFill>
                  <a:srgbClr val="004080"/>
                </a:solidFill>
                <a:latin typeface="+mn-ea"/>
                <a:cs typeface="+mn-ea"/>
              </a:rPr>
              <a:t>关键技术</a:t>
            </a:r>
            <a:endParaRPr lang="zh-CN" altLang="en-US" dirty="0">
              <a:solidFill>
                <a:srgbClr val="004080"/>
              </a:solidFill>
              <a:latin typeface="+mn-ea"/>
              <a:cs typeface="+mn-ea"/>
            </a:endParaRPr>
          </a:p>
        </p:txBody>
      </p:sp>
      <p:sp>
        <p:nvSpPr>
          <p:cNvPr id="5" name="TextBox 47"/>
          <p:cNvSpPr txBox="1"/>
          <p:nvPr/>
        </p:nvSpPr>
        <p:spPr>
          <a:xfrm>
            <a:off x="4816280" y="3768745"/>
            <a:ext cx="1667510" cy="275590"/>
          </a:xfrm>
          <a:prstGeom prst="rect">
            <a:avLst/>
          </a:prstGeom>
          <a:noFill/>
        </p:spPr>
        <p:txBody>
          <a:bodyPr wrap="none" rtlCol="0">
            <a:spAutoFit/>
          </a:bodyPr>
          <a:p>
            <a:pPr algn="l"/>
            <a:r>
              <a:rPr lang="en-US" altLang="zh-CN" sz="1200" dirty="0" smtClean="0">
                <a:solidFill>
                  <a:srgbClr val="004080"/>
                </a:solidFill>
                <a:latin typeface="+mn-ea"/>
                <a:cs typeface="+mn-ea"/>
              </a:rPr>
              <a:t>KEY TECHNOLOGIES</a:t>
            </a:r>
            <a:endParaRPr lang="en-US" altLang="zh-CN" sz="1200" dirty="0" smtClean="0">
              <a:solidFill>
                <a:srgbClr val="004080"/>
              </a:solidFill>
              <a:latin typeface="+mn-ea"/>
              <a:cs typeface="+mn-ea"/>
            </a:endParaRPr>
          </a:p>
        </p:txBody>
      </p:sp>
      <p:sp>
        <p:nvSpPr>
          <p:cNvPr id="6" name="椭圆 5"/>
          <p:cNvSpPr/>
          <p:nvPr/>
        </p:nvSpPr>
        <p:spPr>
          <a:xfrm>
            <a:off x="3443326" y="3718519"/>
            <a:ext cx="274777" cy="274777"/>
          </a:xfrm>
          <a:prstGeom prst="ellipse">
            <a:avLst/>
          </a:prstGeom>
          <a:solidFill>
            <a:srgbClr val="004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endParaRPr>
          </a:p>
        </p:txBody>
      </p:sp>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p:tgtEl>
                                          <p:spTgt spid="24"/>
                                        </p:tgtEl>
                                        <p:attrNameLst>
                                          <p:attrName>ppt_x</p:attrName>
                                        </p:attrNameLst>
                                      </p:cBhvr>
                                      <p:tavLst>
                                        <p:tav tm="0">
                                          <p:val>
                                            <p:strVal val="#ppt_x-#ppt_w*1.125000"/>
                                          </p:val>
                                        </p:tav>
                                        <p:tav tm="100000">
                                          <p:val>
                                            <p:strVal val="#ppt_x"/>
                                          </p:val>
                                        </p:tav>
                                      </p:tavLst>
                                    </p:anim>
                                    <p:animEffect transition="in" filter="wipe(right)">
                                      <p:cBhvr>
                                        <p:cTn id="11" dur="500"/>
                                        <p:tgtEl>
                                          <p:spTgt spid="24"/>
                                        </p:tgtEl>
                                      </p:cBhvr>
                                    </p:animEffect>
                                  </p:childTnLst>
                                </p:cTn>
                              </p:par>
                              <p:par>
                                <p:cTn id="12" presetID="12" presetClass="entr" presetSubtype="8" fill="hold" grpId="0"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p:tgtEl>
                                          <p:spTgt spid="10"/>
                                        </p:tgtEl>
                                        <p:attrNameLst>
                                          <p:attrName>ppt_x</p:attrName>
                                        </p:attrNameLst>
                                      </p:cBhvr>
                                      <p:tavLst>
                                        <p:tav tm="0">
                                          <p:val>
                                            <p:strVal val="#ppt_x-#ppt_w*1.125000"/>
                                          </p:val>
                                        </p:tav>
                                        <p:tav tm="100000">
                                          <p:val>
                                            <p:strVal val="#ppt_x"/>
                                          </p:val>
                                        </p:tav>
                                      </p:tavLst>
                                    </p:anim>
                                    <p:animEffect transition="in" filter="wipe(right)">
                                      <p:cBhvr>
                                        <p:cTn id="15" dur="500"/>
                                        <p:tgtEl>
                                          <p:spTgt spid="10"/>
                                        </p:tgtEl>
                                      </p:cBhvr>
                                    </p:animEffect>
                                  </p:childTnLst>
                                </p:cTn>
                              </p:par>
                              <p:par>
                                <p:cTn id="16" presetID="12" presetClass="entr" presetSubtype="8" fill="hold" grpId="0" nodeType="withEffect">
                                  <p:stCondLst>
                                    <p:cond delay="6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ppt_x</p:attrName>
                                        </p:attrNameLst>
                                      </p:cBhvr>
                                      <p:tavLst>
                                        <p:tav tm="0">
                                          <p:val>
                                            <p:strVal val="#ppt_x-#ppt_w*1.125000"/>
                                          </p:val>
                                        </p:tav>
                                        <p:tav tm="100000">
                                          <p:val>
                                            <p:strVal val="#ppt_x"/>
                                          </p:val>
                                        </p:tav>
                                      </p:tavLst>
                                    </p:anim>
                                    <p:animEffect transition="in" filter="wipe(right)">
                                      <p:cBhvr>
                                        <p:cTn id="19" dur="500"/>
                                        <p:tgtEl>
                                          <p:spTgt spid="20"/>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par>
                                <p:cTn id="24" presetID="12" presetClass="entr" presetSubtype="8" fill="hold" grpId="0" nodeType="withEffect">
                                  <p:stCondLst>
                                    <p:cond delay="3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right)">
                                      <p:cBhvr>
                                        <p:cTn id="27" dur="500"/>
                                        <p:tgtEl>
                                          <p:spTgt spid="4"/>
                                        </p:tgtEl>
                                      </p:cBhvr>
                                    </p:animEffect>
                                  </p:childTnLst>
                                </p:cTn>
                              </p:par>
                              <p:par>
                                <p:cTn id="28" presetID="12" presetClass="entr" presetSubtype="8" fill="hold" grpId="0" nodeType="withEffect">
                                  <p:stCondLst>
                                    <p:cond delay="60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20" grpId="0"/>
      <p:bldP spid="24" grpId="0" bldLvl="0" animBg="1"/>
      <p:bldP spid="4" grpId="0"/>
      <p:bldP spid="5" grpId="0"/>
      <p:bldP spid="6" grpId="0" bldLvl="0" animBg="1"/>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KSO_WM_UNIT_PLACING_PICTURE_USER_VIEWPORT" val="{&quot;height&quot;:3915,&quot;width&quot;:6865}"/>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KSO_WM_UNIT_TABLE_BEAUTIFY" val="smartTable{ec075bbd-e17e-451d-aa45-94a06a6fedbe}"/>
  <p:tag name="TABLE_ENDDRAG_ORIGIN_RECT" val="668*196"/>
  <p:tag name="TABLE_ENDDRAG_RECT" val="32*187*668*196"/>
</p:tagLst>
</file>

<file path=ppt/tags/tag14.xml><?xml version="1.0" encoding="utf-8"?>
<p:tagLst xmlns:p="http://schemas.openxmlformats.org/presentationml/2006/main">
  <p:tag name="SELECTED" val="True"/>
</p:tagLst>
</file>

<file path=ppt/tags/tag15.xml><?xml version="1.0" encoding="utf-8"?>
<p:tagLst xmlns:p="http://schemas.openxmlformats.org/presentationml/2006/main">
  <p:tag name="SELECTED" val="True"/>
</p:tagLst>
</file>

<file path=ppt/tags/tag16.xml><?xml version="1.0" encoding="utf-8"?>
<p:tagLst xmlns:p="http://schemas.openxmlformats.org/presentationml/2006/main">
  <p:tag name="SELECTED" val="True"/>
</p:tagLst>
</file>

<file path=ppt/tags/tag17.xml><?xml version="1.0" encoding="utf-8"?>
<p:tagLst xmlns:p="http://schemas.openxmlformats.org/presentationml/2006/main">
  <p:tag name="SELECTED" val="True"/>
</p:tagLst>
</file>

<file path=ppt/tags/tag18.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KSO_WM_UNIT_TABLE_BEAUTIFY" val="smartTable{cde2eb59-55bb-4cfa-967b-1fde0f6affc5}"/>
  <p:tag name="TABLE_ENDDRAG_ORIGIN_RECT" val="449*119"/>
  <p:tag name="TABLE_ENDDRAG_RECT" val="248*251*449*119"/>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A000120141119A01PPBG">
  <a:themeElements>
    <a:clrScheme name="自定义 255">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KSO主题文字">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0</TotalTime>
  <Words>4229</Words>
  <Application>WPS 演示</Application>
  <PresentationFormat>全屏显示(16:9)</PresentationFormat>
  <Paragraphs>421</Paragraphs>
  <Slides>23</Slides>
  <Notes>32</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23</vt:i4>
      </vt:variant>
    </vt:vector>
  </HeadingPairs>
  <TitlesOfParts>
    <vt:vector size="45" baseType="lpstr">
      <vt:lpstr>Arial</vt:lpstr>
      <vt:lpstr>宋体</vt:lpstr>
      <vt:lpstr>Wingdings</vt:lpstr>
      <vt:lpstr>Wingdings 2</vt:lpstr>
      <vt:lpstr>Calibri</vt:lpstr>
      <vt:lpstr>微软雅黑</vt:lpstr>
      <vt:lpstr>Times New Roman</vt:lpstr>
      <vt:lpstr>仿宋_GB2312</vt:lpstr>
      <vt:lpstr>Arial Unicode MS</vt:lpstr>
      <vt:lpstr>Arial Black</vt:lpstr>
      <vt:lpstr>Wingdings</vt:lpstr>
      <vt:lpstr>华文行楷</vt:lpstr>
      <vt:lpstr>黑体</vt:lpstr>
      <vt:lpstr>楷体</vt:lpstr>
      <vt:lpstr>等线 Light</vt:lpstr>
      <vt:lpstr>方正舒体简体</vt:lpstr>
      <vt:lpstr>方正喵呜体</vt:lpstr>
      <vt:lpstr>仿宋</vt:lpstr>
      <vt:lpstr>汉仪太极体简</vt:lpstr>
      <vt:lpstr>华文隶书</vt:lpstr>
      <vt:lpstr>隶书</vt:lpstr>
      <vt:lpstr>A000120141119A01PPBG</vt:lpstr>
      <vt:lpstr>工业产线数据采集与 管理系统设计与实现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THANKS 恳请老师批评指导</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银子设计</dc:title>
  <dc:creator>User</dc:creator>
  <cp:lastModifiedBy>You sunshine</cp:lastModifiedBy>
  <cp:revision>445</cp:revision>
  <dcterms:created xsi:type="dcterms:W3CDTF">2015-01-23T04:02:00Z</dcterms:created>
  <dcterms:modified xsi:type="dcterms:W3CDTF">2021-06-06T15:52:27Z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